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9" r:id="rId3"/>
    <p:sldId id="260" r:id="rId4"/>
    <p:sldId id="261" r:id="rId5"/>
    <p:sldId id="262" r:id="rId6"/>
    <p:sldId id="263" r:id="rId7"/>
    <p:sldId id="265" r:id="rId8"/>
    <p:sldId id="266" r:id="rId9"/>
    <p:sldId id="336" r:id="rId10"/>
    <p:sldId id="337" r:id="rId11"/>
    <p:sldId id="338" r:id="rId12"/>
    <p:sldId id="339" r:id="rId13"/>
    <p:sldId id="340" r:id="rId14"/>
    <p:sldId id="274" r:id="rId15"/>
    <p:sldId id="276" r:id="rId16"/>
    <p:sldId id="277" r:id="rId17"/>
    <p:sldId id="278" r:id="rId18"/>
    <p:sldId id="279" r:id="rId19"/>
    <p:sldId id="280" r:id="rId20"/>
    <p:sldId id="341" r:id="rId21"/>
    <p:sldId id="281" r:id="rId22"/>
    <p:sldId id="283" r:id="rId23"/>
    <p:sldId id="284" r:id="rId24"/>
    <p:sldId id="286" r:id="rId25"/>
    <p:sldId id="287" r:id="rId26"/>
    <p:sldId id="288" r:id="rId27"/>
    <p:sldId id="289" r:id="rId28"/>
    <p:sldId id="290" r:id="rId29"/>
    <p:sldId id="291" r:id="rId30"/>
    <p:sldId id="342" r:id="rId31"/>
    <p:sldId id="292" r:id="rId32"/>
    <p:sldId id="293" r:id="rId33"/>
    <p:sldId id="295" r:id="rId34"/>
    <p:sldId id="296" r:id="rId35"/>
    <p:sldId id="297" r:id="rId36"/>
    <p:sldId id="298" r:id="rId37"/>
    <p:sldId id="299" r:id="rId38"/>
    <p:sldId id="300" r:id="rId39"/>
    <p:sldId id="302" r:id="rId40"/>
    <p:sldId id="303" r:id="rId41"/>
    <p:sldId id="305" r:id="rId42"/>
    <p:sldId id="306" r:id="rId43"/>
    <p:sldId id="307" r:id="rId44"/>
    <p:sldId id="343" r:id="rId45"/>
    <p:sldId id="344" r:id="rId46"/>
    <p:sldId id="308" r:id="rId47"/>
    <p:sldId id="309" r:id="rId48"/>
    <p:sldId id="310" r:id="rId49"/>
    <p:sldId id="311" r:id="rId50"/>
    <p:sldId id="314" r:id="rId51"/>
    <p:sldId id="315" r:id="rId52"/>
    <p:sldId id="345" r:id="rId53"/>
    <p:sldId id="316" r:id="rId54"/>
    <p:sldId id="317" r:id="rId55"/>
    <p:sldId id="318" r:id="rId56"/>
    <p:sldId id="319" r:id="rId57"/>
    <p:sldId id="320" r:id="rId58"/>
    <p:sldId id="322" r:id="rId59"/>
    <p:sldId id="323" r:id="rId60"/>
    <p:sldId id="325" r:id="rId61"/>
    <p:sldId id="326" r:id="rId62"/>
    <p:sldId id="327" r:id="rId63"/>
    <p:sldId id="328" r:id="rId64"/>
    <p:sldId id="329" r:id="rId65"/>
    <p:sldId id="331" r:id="rId66"/>
    <p:sldId id="332" r:id="rId67"/>
    <p:sldId id="333" r:id="rId68"/>
    <p:sldId id="334" r:id="rId69"/>
    <p:sldId id="258"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76" d="100"/>
        <a:sy n="76"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E59C6EC1-9881-410D-9988-661BEA9392A6}" type="datetimeFigureOut">
              <a:rPr lang="en-US"/>
              <a:pPr>
                <a:defRPr/>
              </a:pPr>
              <a:t>02-Oct-16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130A67C6-5085-4555-AB2F-AE1DAD237F97}" type="slidenum">
              <a:rPr lang="en-US"/>
              <a:pPr>
                <a:defRPr/>
              </a:pPr>
              <a:t>‹#›</a:t>
            </a:fld>
            <a:endParaRPr lang="en-US"/>
          </a:p>
        </p:txBody>
      </p:sp>
    </p:spTree>
    <p:extLst>
      <p:ext uri="{BB962C8B-B14F-4D97-AF65-F5344CB8AC3E}">
        <p14:creationId xmlns:p14="http://schemas.microsoft.com/office/powerpoint/2010/main" val="148250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A336B860-B440-4434-A566-4F1A6261A500}" type="slidenum">
              <a:rPr lang="en-US" sz="1200" smtClean="0"/>
              <a:pPr/>
              <a:t>9</a:t>
            </a:fld>
            <a:endParaRPr lang="en-US" sz="120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3EFC2623-F9C3-41F4-B93B-F8B38033EFAF}" type="slidenum">
              <a:rPr lang="en-US" sz="1200" smtClean="0"/>
              <a:pPr/>
              <a:t>10</a:t>
            </a:fld>
            <a:endParaRPr lang="en-US" sz="12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2912665F-BBF6-40C6-9CF2-27983629AA58}" type="slidenum">
              <a:rPr lang="en-US" sz="1200" smtClean="0"/>
              <a:pPr/>
              <a:t>11</a:t>
            </a:fld>
            <a:endParaRPr lang="en-US" sz="12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BA82AE73-5B5E-45AE-9552-2775E02189DE}" type="slidenum">
              <a:rPr lang="en-US" sz="1200" smtClean="0"/>
              <a:pPr/>
              <a:t>12</a:t>
            </a:fld>
            <a:endParaRPr lang="en-US" sz="12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Hyponatremia can be acute or chronic--which necessitates getting a good patient history.  Rapid correction of chronic hyponatremia increases the risk of central pontine myelinolysis because neurons do not have time to generate idiogenic osmoles.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64" charset="-128"/>
              </a:defRPr>
            </a:lvl1pPr>
            <a:lvl2pPr marL="742950" indent="-285750">
              <a:defRPr sz="2400">
                <a:solidFill>
                  <a:schemeClr val="tx1"/>
                </a:solidFill>
                <a:latin typeface="Arial" charset="0"/>
                <a:ea typeface="ＭＳ Ｐゴシック" pitchFamily="64" charset="-128"/>
              </a:defRPr>
            </a:lvl2pPr>
            <a:lvl3pPr marL="1143000" indent="-228600">
              <a:defRPr sz="2400">
                <a:solidFill>
                  <a:schemeClr val="tx1"/>
                </a:solidFill>
                <a:latin typeface="Arial" charset="0"/>
                <a:ea typeface="ＭＳ Ｐゴシック" pitchFamily="64" charset="-128"/>
              </a:defRPr>
            </a:lvl3pPr>
            <a:lvl4pPr marL="1600200" indent="-228600">
              <a:defRPr sz="2400">
                <a:solidFill>
                  <a:schemeClr val="tx1"/>
                </a:solidFill>
                <a:latin typeface="Arial" charset="0"/>
                <a:ea typeface="ＭＳ Ｐゴシック" pitchFamily="64" charset="-128"/>
              </a:defRPr>
            </a:lvl4pPr>
            <a:lvl5pPr marL="2057400" indent="-228600">
              <a:defRPr sz="2400">
                <a:solidFill>
                  <a:schemeClr val="tx1"/>
                </a:solidFill>
                <a:latin typeface="Arial"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64" charset="-128"/>
              </a:defRPr>
            </a:lvl9pPr>
          </a:lstStyle>
          <a:p>
            <a:fld id="{2063EB42-FD8B-4D3C-ADC5-C9A34427B08F}" type="slidenum">
              <a:rPr lang="en-US" sz="1200" smtClean="0"/>
              <a:pPr/>
              <a:t>13</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371600" y="1143000"/>
            <a:ext cx="7467600" cy="1470025"/>
          </a:xfrm>
        </p:spPr>
        <p:txBody>
          <a:bodyPr anchor="b"/>
          <a:lstStyle>
            <a:lvl1pPr algn="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362200" y="3048000"/>
            <a:ext cx="6400800" cy="1752600"/>
          </a:xfrm>
        </p:spPr>
        <p:txBody>
          <a:bodyPr/>
          <a:lstStyle>
            <a:lvl1pPr marL="0" indent="0" algn="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6F56CBD-3B42-46AE-B4DA-70D70E705072}" type="slidenum">
              <a:rPr lang="en-US"/>
              <a:pPr>
                <a:defRPr/>
              </a:pPr>
              <a:t>‹#›</a:t>
            </a:fld>
            <a:endParaRPr lang="en-US"/>
          </a:p>
        </p:txBody>
      </p:sp>
    </p:spTree>
    <p:extLst>
      <p:ext uri="{BB962C8B-B14F-4D97-AF65-F5344CB8AC3E}">
        <p14:creationId xmlns:p14="http://schemas.microsoft.com/office/powerpoint/2010/main" val="21606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30B564F-7B5E-4276-BF13-59032F94D782}" type="slidenum">
              <a:rPr lang="en-US"/>
              <a:pPr>
                <a:defRPr/>
              </a:pPr>
              <a:t>‹#›</a:t>
            </a:fld>
            <a:endParaRPr lang="en-US"/>
          </a:p>
        </p:txBody>
      </p:sp>
    </p:spTree>
    <p:extLst>
      <p:ext uri="{BB962C8B-B14F-4D97-AF65-F5344CB8AC3E}">
        <p14:creationId xmlns:p14="http://schemas.microsoft.com/office/powerpoint/2010/main" val="86445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8"/>
            <a:ext cx="5334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F90BD2A-7307-4F90-8D0D-AF9A19663191}" type="slidenum">
              <a:rPr lang="en-US"/>
              <a:pPr>
                <a:defRPr/>
              </a:pPr>
              <a:t>‹#›</a:t>
            </a:fld>
            <a:endParaRPr lang="en-US"/>
          </a:p>
        </p:txBody>
      </p:sp>
    </p:spTree>
    <p:extLst>
      <p:ext uri="{BB962C8B-B14F-4D97-AF65-F5344CB8AC3E}">
        <p14:creationId xmlns:p14="http://schemas.microsoft.com/office/powerpoint/2010/main" val="2113124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3091917-0EDA-4CCD-BB10-075A95960C74}" type="slidenum">
              <a:rPr lang="en-US"/>
              <a:pPr>
                <a:defRPr/>
              </a:pPr>
              <a:t>‹#›</a:t>
            </a:fld>
            <a:endParaRPr lang="en-US"/>
          </a:p>
        </p:txBody>
      </p:sp>
    </p:spTree>
    <p:extLst>
      <p:ext uri="{BB962C8B-B14F-4D97-AF65-F5344CB8AC3E}">
        <p14:creationId xmlns:p14="http://schemas.microsoft.com/office/powerpoint/2010/main" val="76743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41FB09D-BA5C-4758-8727-937F36D145CC}" type="slidenum">
              <a:rPr lang="en-US"/>
              <a:pPr>
                <a:defRPr/>
              </a:pPr>
              <a:t>‹#›</a:t>
            </a:fld>
            <a:endParaRPr lang="en-US"/>
          </a:p>
        </p:txBody>
      </p:sp>
    </p:spTree>
    <p:extLst>
      <p:ext uri="{BB962C8B-B14F-4D97-AF65-F5344CB8AC3E}">
        <p14:creationId xmlns:p14="http://schemas.microsoft.com/office/powerpoint/2010/main" val="370308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50B32D9-BE2D-40D1-B3F3-E2EF329E5E63}" type="slidenum">
              <a:rPr lang="en-US"/>
              <a:pPr>
                <a:defRPr/>
              </a:pPr>
              <a:t>‹#›</a:t>
            </a:fld>
            <a:endParaRPr lang="en-US"/>
          </a:p>
        </p:txBody>
      </p:sp>
    </p:spTree>
    <p:extLst>
      <p:ext uri="{BB962C8B-B14F-4D97-AF65-F5344CB8AC3E}">
        <p14:creationId xmlns:p14="http://schemas.microsoft.com/office/powerpoint/2010/main" val="93641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9031432-B027-41AE-9EBC-0DC55A488E5C}" type="slidenum">
              <a:rPr lang="en-US"/>
              <a:pPr>
                <a:defRPr/>
              </a:pPr>
              <a:t>‹#›</a:t>
            </a:fld>
            <a:endParaRPr lang="en-US"/>
          </a:p>
        </p:txBody>
      </p:sp>
    </p:spTree>
    <p:extLst>
      <p:ext uri="{BB962C8B-B14F-4D97-AF65-F5344CB8AC3E}">
        <p14:creationId xmlns:p14="http://schemas.microsoft.com/office/powerpoint/2010/main" val="212386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E3A2A1-DE28-4437-8B23-2A1B2D98D8B1}" type="slidenum">
              <a:rPr lang="en-US"/>
              <a:pPr>
                <a:defRPr/>
              </a:pPr>
              <a:t>‹#›</a:t>
            </a:fld>
            <a:endParaRPr lang="en-US"/>
          </a:p>
        </p:txBody>
      </p:sp>
    </p:spTree>
    <p:extLst>
      <p:ext uri="{BB962C8B-B14F-4D97-AF65-F5344CB8AC3E}">
        <p14:creationId xmlns:p14="http://schemas.microsoft.com/office/powerpoint/2010/main" val="227291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A1AE127-D3F0-4A12-8701-8C0E2652B8B4}" type="slidenum">
              <a:rPr lang="en-US"/>
              <a:pPr>
                <a:defRPr/>
              </a:pPr>
              <a:t>‹#›</a:t>
            </a:fld>
            <a:endParaRPr lang="en-US"/>
          </a:p>
        </p:txBody>
      </p:sp>
    </p:spTree>
    <p:extLst>
      <p:ext uri="{BB962C8B-B14F-4D97-AF65-F5344CB8AC3E}">
        <p14:creationId xmlns:p14="http://schemas.microsoft.com/office/powerpoint/2010/main" val="265600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B0712D-C636-4A94-BF4D-1C1696CF0E40}" type="slidenum">
              <a:rPr lang="en-US"/>
              <a:pPr>
                <a:defRPr/>
              </a:pPr>
              <a:t>‹#›</a:t>
            </a:fld>
            <a:endParaRPr lang="en-US"/>
          </a:p>
        </p:txBody>
      </p:sp>
    </p:spTree>
    <p:extLst>
      <p:ext uri="{BB962C8B-B14F-4D97-AF65-F5344CB8AC3E}">
        <p14:creationId xmlns:p14="http://schemas.microsoft.com/office/powerpoint/2010/main" val="297871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9BBBC2A-4467-4D46-8E4B-35FAB9C8A5C9}" type="slidenum">
              <a:rPr lang="en-US"/>
              <a:pPr>
                <a:defRPr/>
              </a:pPr>
              <a:t>‹#›</a:t>
            </a:fld>
            <a:endParaRPr lang="en-US"/>
          </a:p>
        </p:txBody>
      </p:sp>
    </p:spTree>
    <p:extLst>
      <p:ext uri="{BB962C8B-B14F-4D97-AF65-F5344CB8AC3E}">
        <p14:creationId xmlns:p14="http://schemas.microsoft.com/office/powerpoint/2010/main" val="189444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30000"/>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371600" y="274638"/>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1447800" y="6245225"/>
            <a:ext cx="1905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505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tx2"/>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cs typeface="+mn-cs"/>
              </a:defRPr>
            </a:lvl1pPr>
          </a:lstStyle>
          <a:p>
            <a:pPr>
              <a:defRPr/>
            </a:pPr>
            <a:fld id="{4F550429-85B0-46B3-A360-1A822AB165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2"/>
          </a:solidFill>
          <a:latin typeface="+mn-lt"/>
        </a:defRPr>
      </a:lvl2pPr>
      <a:lvl3pPr marL="1143000" indent="-228600" algn="l" rtl="0" eaLnBrk="0" fontAlgn="base" hangingPunct="0">
        <a:spcBef>
          <a:spcPct val="20000"/>
        </a:spcBef>
        <a:spcAft>
          <a:spcPct val="0"/>
        </a:spcAft>
        <a:buChar char="•"/>
        <a:defRPr sz="2400">
          <a:solidFill>
            <a:schemeClr val="tx2"/>
          </a:solidFill>
          <a:latin typeface="+mn-lt"/>
        </a:defRPr>
      </a:lvl3pPr>
      <a:lvl4pPr marL="1600200" indent="-228600" algn="l" rtl="0" eaLnBrk="0" fontAlgn="base" hangingPunct="0">
        <a:spcBef>
          <a:spcPct val="20000"/>
        </a:spcBef>
        <a:spcAft>
          <a:spcPct val="0"/>
        </a:spcAft>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8153400" cy="1470025"/>
          </a:xfrm>
        </p:spPr>
        <p:txBody>
          <a:bodyPr/>
          <a:lstStyle/>
          <a:p>
            <a:pPr eaLnBrk="1" hangingPunct="1">
              <a:defRPr/>
            </a:pPr>
            <a:r>
              <a:rPr lang="en-US" b="1" dirty="0" smtClean="0">
                <a:solidFill>
                  <a:schemeClr val="accent3">
                    <a:lumMod val="25000"/>
                  </a:schemeClr>
                </a:solidFill>
              </a:rPr>
              <a:t>Common Electrolyte Imbalances and their Management</a:t>
            </a:r>
            <a:endParaRPr lang="en-US" dirty="0">
              <a:solidFill>
                <a:schemeClr val="accent3">
                  <a:lumMod val="25000"/>
                </a:schemeClr>
              </a:solidFill>
            </a:endParaRPr>
          </a:p>
        </p:txBody>
      </p:sp>
      <p:sp>
        <p:nvSpPr>
          <p:cNvPr id="15363" name="Subtitle 2"/>
          <p:cNvSpPr>
            <a:spLocks noGrp="1"/>
          </p:cNvSpPr>
          <p:nvPr>
            <p:ph type="subTitle" idx="1"/>
          </p:nvPr>
        </p:nvSpPr>
        <p:spPr>
          <a:xfrm>
            <a:off x="2362200" y="3048000"/>
            <a:ext cx="6400800" cy="2438400"/>
          </a:xfrm>
        </p:spPr>
        <p:txBody>
          <a:bodyPr/>
          <a:lstStyle/>
          <a:p>
            <a:pPr eaLnBrk="1" hangingPunct="1"/>
            <a:r>
              <a:rPr lang="en-US" sz="4000" b="1" dirty="0" smtClean="0"/>
              <a:t>Prof. </a:t>
            </a:r>
            <a:r>
              <a:rPr lang="en-US" sz="4000" b="1" dirty="0" err="1" smtClean="0"/>
              <a:t>Quazi</a:t>
            </a:r>
            <a:r>
              <a:rPr lang="en-US" sz="4000" b="1" dirty="0" smtClean="0"/>
              <a:t> </a:t>
            </a:r>
            <a:r>
              <a:rPr lang="en-US" sz="4000" b="1" dirty="0" err="1" smtClean="0"/>
              <a:t>Tarikul</a:t>
            </a:r>
            <a:r>
              <a:rPr lang="en-US" sz="4000" b="1" dirty="0" smtClean="0"/>
              <a:t> Islam</a:t>
            </a:r>
            <a:r>
              <a:rPr lang="en-US" sz="4000" dirty="0" smtClean="0"/>
              <a:t/>
            </a:r>
            <a:br>
              <a:rPr lang="en-US" sz="4000" dirty="0" smtClean="0"/>
            </a:br>
            <a:r>
              <a:rPr lang="en-US" sz="2400" dirty="0" smtClean="0"/>
              <a:t>FCPS, FACP, FRCP(</a:t>
            </a:r>
            <a:r>
              <a:rPr lang="en-US" sz="2400" dirty="0" err="1" smtClean="0"/>
              <a:t>Edin</a:t>
            </a:r>
            <a:r>
              <a:rPr lang="en-US" sz="2400" dirty="0" smtClean="0"/>
              <a:t>. </a:t>
            </a:r>
            <a:r>
              <a:rPr lang="en-US" sz="2400" dirty="0" err="1" smtClean="0"/>
              <a:t>Glasg</a:t>
            </a:r>
            <a:r>
              <a:rPr lang="en-US" sz="2400" dirty="0" smtClean="0"/>
              <a:t>.)</a:t>
            </a:r>
            <a:r>
              <a:rPr lang="en-US" sz="4000" dirty="0" smtClean="0"/>
              <a:t/>
            </a:r>
            <a:br>
              <a:rPr lang="en-US" sz="4000" dirty="0" smtClean="0"/>
            </a:br>
            <a:r>
              <a:rPr lang="en-US" sz="4000" dirty="0" smtClean="0"/>
              <a:t>Professor of Medicine</a:t>
            </a:r>
          </a:p>
          <a:p>
            <a:pPr eaLnBrk="1" hangingPunct="1"/>
            <a:endParaRPr lang="en-US" dirty="0" smtClean="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Hyponatremia: Causes</a:t>
            </a:r>
          </a:p>
        </p:txBody>
      </p:sp>
      <p:sp>
        <p:nvSpPr>
          <p:cNvPr id="18435" name="Rectangle 3"/>
          <p:cNvSpPr>
            <a:spLocks noGrp="1" noChangeArrowheads="1"/>
          </p:cNvSpPr>
          <p:nvPr>
            <p:ph type="body" idx="1"/>
          </p:nvPr>
        </p:nvSpPr>
        <p:spPr/>
        <p:txBody>
          <a:bodyPr/>
          <a:lstStyle/>
          <a:p>
            <a:pPr eaLnBrk="1" hangingPunct="1"/>
            <a:r>
              <a:rPr lang="en-US" smtClean="0"/>
              <a:t>Hypervolemia (Una&lt;20)</a:t>
            </a:r>
          </a:p>
          <a:p>
            <a:pPr lvl="2" eaLnBrk="1" hangingPunct="1"/>
            <a:r>
              <a:rPr lang="en-US" smtClean="0"/>
              <a:t>Acute or chronic renal failure Una&gt;20</a:t>
            </a:r>
          </a:p>
          <a:p>
            <a:pPr lvl="2" eaLnBrk="1" hangingPunct="1"/>
            <a:r>
              <a:rPr lang="en-US" smtClean="0"/>
              <a:t>Congestive heart failure</a:t>
            </a:r>
          </a:p>
          <a:p>
            <a:pPr lvl="2" eaLnBrk="1" hangingPunct="1"/>
            <a:r>
              <a:rPr lang="en-US" smtClean="0"/>
              <a:t>Cirrhosis/hepatic failure</a:t>
            </a:r>
          </a:p>
          <a:p>
            <a:pPr lvl="2" eaLnBrk="1" hangingPunct="1"/>
            <a:r>
              <a:rPr lang="en-US" smtClean="0"/>
              <a:t>Nephrotic syndrome</a:t>
            </a:r>
          </a:p>
          <a:p>
            <a:pPr eaLnBrk="1" hangingPunct="1"/>
            <a:r>
              <a:rPr lang="en-US" smtClean="0"/>
              <a:t>Hyperosmolar</a:t>
            </a:r>
          </a:p>
          <a:p>
            <a:pPr lvl="2" eaLnBrk="1" hangingPunct="1"/>
            <a:r>
              <a:rPr lang="en-US" smtClean="0"/>
              <a:t>Hyperglycemia, mannitol, glycine</a:t>
            </a:r>
          </a:p>
          <a:p>
            <a:pPr eaLnBrk="1" hangingPunct="1"/>
            <a:endParaRPr lang="en-US" smtClean="0"/>
          </a:p>
        </p:txBody>
      </p:sp>
    </p:spTree>
    <p:extLst>
      <p:ext uri="{BB962C8B-B14F-4D97-AF65-F5344CB8AC3E}">
        <p14:creationId xmlns:p14="http://schemas.microsoft.com/office/powerpoint/2010/main" val="3353420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SIADH</a:t>
            </a:r>
          </a:p>
        </p:txBody>
      </p:sp>
      <p:sp>
        <p:nvSpPr>
          <p:cNvPr id="19459" name="Rectangle 3"/>
          <p:cNvSpPr>
            <a:spLocks noGrp="1" noChangeArrowheads="1"/>
          </p:cNvSpPr>
          <p:nvPr>
            <p:ph type="body" idx="1"/>
          </p:nvPr>
        </p:nvSpPr>
        <p:spPr>
          <a:xfrm>
            <a:off x="762000" y="1143000"/>
            <a:ext cx="7239000" cy="4525963"/>
          </a:xfrm>
        </p:spPr>
        <p:txBody>
          <a:bodyPr/>
          <a:lstStyle/>
          <a:p>
            <a:pPr eaLnBrk="1" hangingPunct="1">
              <a:lnSpc>
                <a:spcPct val="90000"/>
              </a:lnSpc>
            </a:pPr>
            <a:r>
              <a:rPr lang="en-US" sz="2200" smtClean="0"/>
              <a:t>Causes</a:t>
            </a:r>
          </a:p>
          <a:p>
            <a:pPr lvl="2" eaLnBrk="1" hangingPunct="1">
              <a:lnSpc>
                <a:spcPct val="90000"/>
              </a:lnSpc>
            </a:pPr>
            <a:r>
              <a:rPr lang="en-US" sz="2200" smtClean="0"/>
              <a:t>Intracranial pathology, mechanical ventilation, post-operative, malignancy, neck surgery, pulmonary pathology</a:t>
            </a:r>
          </a:p>
          <a:p>
            <a:pPr eaLnBrk="1" hangingPunct="1">
              <a:lnSpc>
                <a:spcPct val="90000"/>
              </a:lnSpc>
            </a:pPr>
            <a:r>
              <a:rPr lang="en-US" sz="2200" smtClean="0"/>
              <a:t>Diagnosis</a:t>
            </a:r>
          </a:p>
          <a:p>
            <a:pPr lvl="2" eaLnBrk="1" hangingPunct="1">
              <a:lnSpc>
                <a:spcPct val="90000"/>
              </a:lnSpc>
            </a:pPr>
            <a:r>
              <a:rPr lang="en-US" sz="2200" smtClean="0"/>
              <a:t>Patient should be euvolemic</a:t>
            </a:r>
          </a:p>
          <a:p>
            <a:pPr lvl="2" eaLnBrk="1" hangingPunct="1">
              <a:lnSpc>
                <a:spcPct val="90000"/>
              </a:lnSpc>
            </a:pPr>
            <a:r>
              <a:rPr lang="en-US" sz="2200" smtClean="0"/>
              <a:t>Labs: Serum osm, Urine osm, Una</a:t>
            </a:r>
          </a:p>
          <a:p>
            <a:pPr lvl="2" eaLnBrk="1" hangingPunct="1">
              <a:lnSpc>
                <a:spcPct val="90000"/>
              </a:lnSpc>
            </a:pPr>
            <a:r>
              <a:rPr lang="en-US" sz="2200" smtClean="0"/>
              <a:t>Urine will be inappropriately concentrated for a patient who is hypoosmolar</a:t>
            </a:r>
          </a:p>
          <a:p>
            <a:pPr lvl="2" eaLnBrk="1" hangingPunct="1">
              <a:lnSpc>
                <a:spcPct val="90000"/>
              </a:lnSpc>
            </a:pPr>
            <a:r>
              <a:rPr lang="en-US" sz="2200" smtClean="0"/>
              <a:t>Urine Na will be elevated and Urine output will be low</a:t>
            </a:r>
          </a:p>
          <a:p>
            <a:pPr eaLnBrk="1" hangingPunct="1">
              <a:lnSpc>
                <a:spcPct val="90000"/>
              </a:lnSpc>
            </a:pPr>
            <a:r>
              <a:rPr lang="en-US" sz="2200" smtClean="0"/>
              <a:t>Treatment</a:t>
            </a:r>
          </a:p>
          <a:p>
            <a:pPr lvl="2" eaLnBrk="1" hangingPunct="1">
              <a:lnSpc>
                <a:spcPct val="90000"/>
              </a:lnSpc>
            </a:pPr>
            <a:r>
              <a:rPr lang="en-US" sz="2200" smtClean="0"/>
              <a:t>3% NS</a:t>
            </a:r>
          </a:p>
          <a:p>
            <a:pPr lvl="2" eaLnBrk="1" hangingPunct="1">
              <a:lnSpc>
                <a:spcPct val="90000"/>
              </a:lnSpc>
            </a:pPr>
            <a:r>
              <a:rPr lang="en-US" sz="2200" smtClean="0"/>
              <a:t>Fluid restriction to 30-50% maintenance</a:t>
            </a:r>
          </a:p>
          <a:p>
            <a:pPr lvl="2" eaLnBrk="1" hangingPunct="1">
              <a:lnSpc>
                <a:spcPct val="90000"/>
              </a:lnSpc>
            </a:pPr>
            <a:r>
              <a:rPr lang="en-US" sz="2200" smtClean="0"/>
              <a:t>Avoid excess free water--&gt;make sure to check drips!</a:t>
            </a:r>
          </a:p>
        </p:txBody>
      </p:sp>
    </p:spTree>
    <p:extLst>
      <p:ext uri="{BB962C8B-B14F-4D97-AF65-F5344CB8AC3E}">
        <p14:creationId xmlns:p14="http://schemas.microsoft.com/office/powerpoint/2010/main" val="359544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Hyponatremia: Therapy</a:t>
            </a:r>
          </a:p>
        </p:txBody>
      </p:sp>
      <p:sp>
        <p:nvSpPr>
          <p:cNvPr id="20483" name="Rectangle 3"/>
          <p:cNvSpPr>
            <a:spLocks noGrp="1" noChangeArrowheads="1"/>
          </p:cNvSpPr>
          <p:nvPr>
            <p:ph type="body" idx="1"/>
          </p:nvPr>
        </p:nvSpPr>
        <p:spPr>
          <a:xfrm>
            <a:off x="838200" y="1447800"/>
            <a:ext cx="7239000" cy="4525963"/>
          </a:xfrm>
        </p:spPr>
        <p:txBody>
          <a:bodyPr/>
          <a:lstStyle/>
          <a:p>
            <a:pPr eaLnBrk="1" hangingPunct="1">
              <a:lnSpc>
                <a:spcPct val="90000"/>
              </a:lnSpc>
            </a:pPr>
            <a:r>
              <a:rPr lang="en-US" dirty="0"/>
              <a:t>Correct rapidly with 3% NS for severely symptomatic patients</a:t>
            </a:r>
          </a:p>
          <a:p>
            <a:pPr eaLnBrk="1" hangingPunct="1">
              <a:lnSpc>
                <a:spcPct val="90000"/>
              </a:lnSpc>
            </a:pPr>
            <a:r>
              <a:rPr lang="en-US" dirty="0"/>
              <a:t>4ml/kg 3%NS will increase [Na] by 5</a:t>
            </a:r>
          </a:p>
          <a:p>
            <a:pPr eaLnBrk="1" hangingPunct="1">
              <a:lnSpc>
                <a:spcPct val="90000"/>
              </a:lnSpc>
            </a:pPr>
            <a:r>
              <a:rPr lang="en-US" dirty="0"/>
              <a:t>Normalize sodium at a rate of 8-12 </a:t>
            </a:r>
            <a:r>
              <a:rPr lang="en-US" dirty="0" err="1"/>
              <a:t>mEq</a:t>
            </a:r>
            <a:r>
              <a:rPr lang="en-US" dirty="0"/>
              <a:t>/L over 24 hours with 0.45% or 0.9% NS</a:t>
            </a:r>
          </a:p>
          <a:p>
            <a:pPr eaLnBrk="1" hangingPunct="1">
              <a:lnSpc>
                <a:spcPct val="90000"/>
              </a:lnSpc>
            </a:pPr>
            <a:r>
              <a:rPr lang="en-US" dirty="0"/>
              <a:t>Central </a:t>
            </a:r>
            <a:r>
              <a:rPr lang="en-US" dirty="0" err="1"/>
              <a:t>pontine</a:t>
            </a:r>
            <a:r>
              <a:rPr lang="en-US" dirty="0"/>
              <a:t> </a:t>
            </a:r>
            <a:r>
              <a:rPr lang="en-US" dirty="0" err="1"/>
              <a:t>myelinolysis</a:t>
            </a:r>
            <a:endParaRPr lang="en-US" dirty="0"/>
          </a:p>
          <a:p>
            <a:pPr lvl="2" eaLnBrk="1" hangingPunct="1">
              <a:lnSpc>
                <a:spcPct val="90000"/>
              </a:lnSpc>
            </a:pPr>
            <a:r>
              <a:rPr lang="en-US" dirty="0"/>
              <a:t>may be irreversible </a:t>
            </a:r>
          </a:p>
          <a:p>
            <a:pPr lvl="2" eaLnBrk="1" hangingPunct="1">
              <a:lnSpc>
                <a:spcPct val="90000"/>
              </a:lnSpc>
            </a:pPr>
            <a:r>
              <a:rPr lang="en-US" dirty="0"/>
              <a:t>dysarthria, dysphagia, spastic paresis, coma</a:t>
            </a:r>
          </a:p>
          <a:p>
            <a:pPr eaLnBrk="1" hangingPunct="1">
              <a:lnSpc>
                <a:spcPct val="90000"/>
              </a:lnSpc>
            </a:pPr>
            <a:r>
              <a:rPr lang="en-US" dirty="0"/>
              <a:t>Check frequent </a:t>
            </a:r>
            <a:r>
              <a:rPr lang="en-US" dirty="0" err="1"/>
              <a:t>sodiums</a:t>
            </a:r>
            <a:r>
              <a:rPr lang="en-US" dirty="0"/>
              <a:t> (q1 or q2h)</a:t>
            </a:r>
          </a:p>
        </p:txBody>
      </p:sp>
    </p:spTree>
    <p:extLst>
      <p:ext uri="{BB962C8B-B14F-4D97-AF65-F5344CB8AC3E}">
        <p14:creationId xmlns:p14="http://schemas.microsoft.com/office/powerpoint/2010/main" val="46985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3% NS</a:t>
            </a:r>
          </a:p>
        </p:txBody>
      </p:sp>
      <p:sp>
        <p:nvSpPr>
          <p:cNvPr id="21507" name="Rectangle 3"/>
          <p:cNvSpPr>
            <a:spLocks noGrp="1" noChangeArrowheads="1"/>
          </p:cNvSpPr>
          <p:nvPr>
            <p:ph type="body" idx="1"/>
          </p:nvPr>
        </p:nvSpPr>
        <p:spPr/>
        <p:txBody>
          <a:bodyPr/>
          <a:lstStyle/>
          <a:p>
            <a:pPr eaLnBrk="1" hangingPunct="1">
              <a:lnSpc>
                <a:spcPct val="90000"/>
              </a:lnSpc>
            </a:pPr>
            <a:r>
              <a:rPr lang="en-US" sz="2800" smtClean="0"/>
              <a:t>Characteristics</a:t>
            </a:r>
          </a:p>
          <a:p>
            <a:pPr lvl="2" eaLnBrk="1" hangingPunct="1">
              <a:lnSpc>
                <a:spcPct val="90000"/>
              </a:lnSpc>
            </a:pPr>
            <a:r>
              <a:rPr lang="en-US" sz="2000" smtClean="0"/>
              <a:t>513 mEq/L</a:t>
            </a:r>
          </a:p>
          <a:p>
            <a:pPr lvl="2" eaLnBrk="1" hangingPunct="1">
              <a:lnSpc>
                <a:spcPct val="90000"/>
              </a:lnSpc>
            </a:pPr>
            <a:r>
              <a:rPr lang="en-US" sz="2000" smtClean="0"/>
              <a:t>pH= 5.0</a:t>
            </a:r>
          </a:p>
          <a:p>
            <a:pPr lvl="2" eaLnBrk="1" hangingPunct="1">
              <a:lnSpc>
                <a:spcPct val="90000"/>
              </a:lnSpc>
            </a:pPr>
            <a:r>
              <a:rPr lang="en-US" sz="2000" smtClean="0"/>
              <a:t>1027 mosm/L</a:t>
            </a:r>
          </a:p>
          <a:p>
            <a:pPr eaLnBrk="1" hangingPunct="1">
              <a:lnSpc>
                <a:spcPct val="90000"/>
              </a:lnSpc>
            </a:pPr>
            <a:r>
              <a:rPr lang="en-US" sz="2800" smtClean="0"/>
              <a:t>Can be administered peripherally (in the acute setting) or centrally (recommended)</a:t>
            </a:r>
          </a:p>
          <a:p>
            <a:pPr eaLnBrk="1" hangingPunct="1">
              <a:lnSpc>
                <a:spcPct val="90000"/>
              </a:lnSpc>
            </a:pPr>
            <a:r>
              <a:rPr lang="en-US" sz="2800" smtClean="0"/>
              <a:t>3-5 ml/kg will raise serum sodium by 4-6 mEq/L</a:t>
            </a:r>
          </a:p>
          <a:p>
            <a:pPr eaLnBrk="1" hangingPunct="1">
              <a:lnSpc>
                <a:spcPct val="90000"/>
              </a:lnSpc>
            </a:pPr>
            <a:r>
              <a:rPr lang="en-US" sz="2800" smtClean="0"/>
              <a:t>Adverse effects</a:t>
            </a:r>
          </a:p>
          <a:p>
            <a:pPr lvl="2" eaLnBrk="1" hangingPunct="1">
              <a:lnSpc>
                <a:spcPct val="90000"/>
              </a:lnSpc>
            </a:pPr>
            <a:r>
              <a:rPr lang="en-US" sz="2000" smtClean="0"/>
              <a:t>Metabolic acidosis and hyperchloremia</a:t>
            </a:r>
          </a:p>
          <a:p>
            <a:pPr lvl="2" eaLnBrk="1" hangingPunct="1">
              <a:lnSpc>
                <a:spcPct val="90000"/>
              </a:lnSpc>
            </a:pPr>
            <a:r>
              <a:rPr lang="en-US" sz="2000" smtClean="0"/>
              <a:t>Venous irritation/phlebitis</a:t>
            </a:r>
          </a:p>
        </p:txBody>
      </p:sp>
    </p:spTree>
    <p:extLst>
      <p:ext uri="{BB962C8B-B14F-4D97-AF65-F5344CB8AC3E}">
        <p14:creationId xmlns:p14="http://schemas.microsoft.com/office/powerpoint/2010/main" val="217101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b="1" smtClean="0">
                <a:ea typeface="ＭＳ Ｐゴシック" pitchFamily="34" charset="-128"/>
              </a:rPr>
              <a:t>IV Fluid to Correct Hyponatremia</a:t>
            </a:r>
          </a:p>
        </p:txBody>
      </p:sp>
      <p:sp>
        <p:nvSpPr>
          <p:cNvPr id="34818" name="Content Placeholder 2"/>
          <p:cNvSpPr>
            <a:spLocks noGrp="1"/>
          </p:cNvSpPr>
          <p:nvPr>
            <p:ph idx="1"/>
          </p:nvPr>
        </p:nvSpPr>
        <p:spPr>
          <a:xfrm>
            <a:off x="457200" y="1752600"/>
            <a:ext cx="8229600" cy="4373563"/>
          </a:xfrm>
        </p:spPr>
        <p:txBody>
          <a:bodyPr/>
          <a:lstStyle/>
          <a:p>
            <a:pPr eaLnBrk="1" hangingPunct="1"/>
            <a:r>
              <a:rPr lang="en-US" sz="3600" smtClean="0">
                <a:ea typeface="ＭＳ Ｐゴシック" pitchFamily="34" charset="-128"/>
              </a:rPr>
              <a:t>Correct Sodium at rate of .5mEq/L per hour </a:t>
            </a:r>
            <a:r>
              <a:rPr lang="en-US" sz="3600" u="sng" smtClean="0">
                <a:ea typeface="ＭＳ Ｐゴシック" pitchFamily="34" charset="-128"/>
              </a:rPr>
              <a:t>if no symptoms </a:t>
            </a:r>
            <a:r>
              <a:rPr lang="en-US" sz="3600" smtClean="0">
                <a:ea typeface="ＭＳ Ｐゴシック" pitchFamily="34" charset="-128"/>
              </a:rPr>
              <a:t>present</a:t>
            </a:r>
          </a:p>
          <a:p>
            <a:pPr eaLnBrk="1" hangingPunct="1"/>
            <a:r>
              <a:rPr lang="en-US" sz="3600" smtClean="0">
                <a:ea typeface="ＭＳ Ｐゴシック" pitchFamily="34" charset="-128"/>
              </a:rPr>
              <a:t>Elevate Sodium by 4-6mEq/L in first 2 hours </a:t>
            </a:r>
            <a:r>
              <a:rPr lang="en-US" sz="3600" u="sng" smtClean="0">
                <a:ea typeface="ＭＳ Ｐゴシック" pitchFamily="34" charset="-128"/>
              </a:rPr>
              <a:t>if symptoms </a:t>
            </a:r>
            <a:r>
              <a:rPr lang="en-US" sz="3600" smtClean="0">
                <a:ea typeface="ＭＳ Ｐゴシック" pitchFamily="34" charset="-128"/>
              </a:rPr>
              <a:t>are present</a:t>
            </a:r>
          </a:p>
          <a:p>
            <a:pPr eaLnBrk="1" hangingPunct="1"/>
            <a:r>
              <a:rPr lang="en-US" sz="3600" smtClean="0">
                <a:ea typeface="ＭＳ Ｐゴシック" pitchFamily="34" charset="-128"/>
              </a:rPr>
              <a:t>No more than 10-12mEq/L in first 24 hours and no more than 18mEq/L in first 48 hours</a:t>
            </a:r>
          </a:p>
          <a:p>
            <a:pPr eaLnBrk="1" hangingPunct="1"/>
            <a:endParaRPr 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AF47FF18-4C05-4C18-AA75-3A318867878B}" type="slidenum">
              <a:rPr lang="en-US" sz="1200">
                <a:solidFill>
                  <a:srgbClr val="898989"/>
                </a:solidFill>
              </a:rPr>
              <a:pPr eaLnBrk="1" hangingPunct="1"/>
              <a:t>14</a:t>
            </a:fld>
            <a:endParaRPr lang="en-US" sz="1200">
              <a:solidFill>
                <a:srgbClr val="898989"/>
              </a:solidFill>
            </a:endParaRPr>
          </a:p>
        </p:txBody>
      </p:sp>
    </p:spTree>
    <p:extLst>
      <p:ext uri="{BB962C8B-B14F-4D97-AF65-F5344CB8AC3E}">
        <p14:creationId xmlns:p14="http://schemas.microsoft.com/office/powerpoint/2010/main" val="78324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Title 1"/>
          <p:cNvSpPr>
            <a:spLocks noGrp="1"/>
          </p:cNvSpPr>
          <p:nvPr>
            <p:ph type="title"/>
          </p:nvPr>
        </p:nvSpPr>
        <p:spPr>
          <a:xfrm>
            <a:off x="152400" y="274638"/>
            <a:ext cx="8763000" cy="6354762"/>
          </a:xfrm>
        </p:spPr>
        <p:txBody>
          <a:bodyPr/>
          <a:lstStyle/>
          <a:p>
            <a:pPr algn="ctr" eaLnBrk="1" hangingPunct="1"/>
            <a:r>
              <a:rPr lang="en-US" sz="6600" b="1" u="sng" dirty="0" smtClean="0">
                <a:ea typeface="ＭＳ Ｐゴシック" pitchFamily="34" charset="-128"/>
              </a:rPr>
              <a:t>HYPERNATERMIA</a:t>
            </a:r>
            <a:r>
              <a:rPr lang="en-US" sz="6600" b="1" dirty="0" smtClean="0">
                <a:ea typeface="ＭＳ Ｐゴシック" pitchFamily="34" charset="-128"/>
              </a:rPr>
              <a:t/>
            </a:r>
            <a:br>
              <a:rPr lang="en-US" sz="6600" b="1" dirty="0" smtClean="0">
                <a:ea typeface="ＭＳ Ｐゴシック" pitchFamily="34" charset="-128"/>
              </a:rPr>
            </a:br>
            <a:r>
              <a:rPr lang="en-US" sz="6600" b="1" dirty="0" smtClean="0">
                <a:ea typeface="ＭＳ Ｐゴシック" pitchFamily="34" charset="-128"/>
              </a:rPr>
              <a:t>HIGH SODIUM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9E89399B-6E68-41B9-A8A9-7DC2F42DA725}" type="slidenum">
              <a:rPr lang="en-US" sz="1200">
                <a:solidFill>
                  <a:srgbClr val="898989"/>
                </a:solidFill>
              </a:rPr>
              <a:pPr eaLnBrk="1" hangingPunct="1"/>
              <a:t>15</a:t>
            </a:fld>
            <a:endParaRPr lang="en-US" sz="1200">
              <a:solidFill>
                <a:srgbClr val="898989"/>
              </a:solidFill>
            </a:endParaRPr>
          </a:p>
        </p:txBody>
      </p:sp>
    </p:spTree>
    <p:extLst>
      <p:ext uri="{BB962C8B-B14F-4D97-AF65-F5344CB8AC3E}">
        <p14:creationId xmlns:p14="http://schemas.microsoft.com/office/powerpoint/2010/main" val="7852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b="1" smtClean="0">
                <a:ea typeface="ＭＳ Ｐゴシック" pitchFamily="34" charset="-128"/>
              </a:rPr>
              <a:t>High Sodium: Hypernatremia</a:t>
            </a:r>
          </a:p>
        </p:txBody>
      </p:sp>
      <p:sp>
        <p:nvSpPr>
          <p:cNvPr id="37890" name="Content Placeholder 2"/>
          <p:cNvSpPr>
            <a:spLocks noGrp="1"/>
          </p:cNvSpPr>
          <p:nvPr>
            <p:ph idx="1"/>
          </p:nvPr>
        </p:nvSpPr>
        <p:spPr>
          <a:xfrm>
            <a:off x="457200" y="1905000"/>
            <a:ext cx="8229600" cy="4221163"/>
          </a:xfrm>
        </p:spPr>
        <p:txBody>
          <a:bodyPr/>
          <a:lstStyle/>
          <a:p>
            <a:pPr eaLnBrk="1" hangingPunct="1"/>
            <a:r>
              <a:rPr lang="en-US" smtClean="0">
                <a:ea typeface="ＭＳ Ｐゴシック" pitchFamily="34" charset="-128"/>
              </a:rPr>
              <a:t>Very rare to see over 145mEq/L, 50% of cases are fatal at that level</a:t>
            </a:r>
          </a:p>
          <a:p>
            <a:pPr eaLnBrk="1" hangingPunct="1"/>
            <a:r>
              <a:rPr lang="en-US" smtClean="0">
                <a:ea typeface="ＭＳ Ｐゴシック" pitchFamily="34" charset="-128"/>
              </a:rPr>
              <a:t>Leads to intercellular dehydration because water follows sodium into extracellular spaces</a:t>
            </a:r>
          </a:p>
          <a:p>
            <a:pPr eaLnBrk="1" hangingPunct="1"/>
            <a:r>
              <a:rPr lang="en-US" smtClean="0">
                <a:ea typeface="ＭＳ Ｐゴシック" pitchFamily="34" charset="-128"/>
              </a:rPr>
              <a:t>More common in very young</a:t>
            </a:r>
          </a:p>
          <a:p>
            <a:pPr eaLnBrk="1" hangingPunct="1"/>
            <a:r>
              <a:rPr lang="en-US" smtClean="0">
                <a:ea typeface="ＭＳ Ｐゴシック" pitchFamily="34" charset="-128"/>
              </a:rPr>
              <a:t>Women who have poor nutrition have poor milk production for their newborns</a:t>
            </a:r>
          </a:p>
          <a:p>
            <a:pPr eaLnBrk="1" hangingPunct="1"/>
            <a:endParaRPr 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11EA06A-8202-487C-BAE6-2417AE72F368}" type="slidenum">
              <a:rPr lang="en-US" sz="1200">
                <a:solidFill>
                  <a:srgbClr val="898989"/>
                </a:solidFill>
              </a:rPr>
              <a:pPr eaLnBrk="1" hangingPunct="1"/>
              <a:t>16</a:t>
            </a:fld>
            <a:endParaRPr lang="en-US" sz="1200">
              <a:solidFill>
                <a:srgbClr val="898989"/>
              </a:solidFill>
            </a:endParaRPr>
          </a:p>
        </p:txBody>
      </p:sp>
    </p:spTree>
    <p:extLst>
      <p:ext uri="{BB962C8B-B14F-4D97-AF65-F5344CB8AC3E}">
        <p14:creationId xmlns:p14="http://schemas.microsoft.com/office/powerpoint/2010/main" val="284602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b="1" smtClean="0">
                <a:ea typeface="ＭＳ Ｐゴシック" pitchFamily="34" charset="-128"/>
              </a:rPr>
              <a:t>Signs/Symptoms High Sodium</a:t>
            </a:r>
          </a:p>
        </p:txBody>
      </p:sp>
      <p:sp>
        <p:nvSpPr>
          <p:cNvPr id="38914" name="Content Placeholder 2"/>
          <p:cNvSpPr>
            <a:spLocks noGrp="1"/>
          </p:cNvSpPr>
          <p:nvPr>
            <p:ph idx="1"/>
          </p:nvPr>
        </p:nvSpPr>
        <p:spPr/>
        <p:txBody>
          <a:bodyPr/>
          <a:lstStyle/>
          <a:p>
            <a:pPr eaLnBrk="1" hangingPunct="1"/>
            <a:r>
              <a:rPr lang="en-US" smtClean="0">
                <a:ea typeface="ＭＳ Ｐゴシック" pitchFamily="34" charset="-128"/>
              </a:rPr>
              <a:t>Restlessness, change in mental status, irritability, seizure activity</a:t>
            </a:r>
          </a:p>
          <a:p>
            <a:pPr eaLnBrk="1" hangingPunct="1"/>
            <a:r>
              <a:rPr lang="en-US" smtClean="0">
                <a:ea typeface="ＭＳ Ｐゴシック" pitchFamily="34" charset="-128"/>
              </a:rPr>
              <a:t>Nausea, vomiting, increased thirst</a:t>
            </a:r>
          </a:p>
          <a:p>
            <a:pPr eaLnBrk="1" hangingPunct="1"/>
            <a:r>
              <a:rPr lang="en-US" smtClean="0">
                <a:ea typeface="ＭＳ Ｐゴシック" pitchFamily="34" charset="-128"/>
              </a:rPr>
              <a:t>Ataxia, tremors, hyper-reflexia</a:t>
            </a:r>
          </a:p>
          <a:p>
            <a:pPr eaLnBrk="1" hangingPunct="1"/>
            <a:r>
              <a:rPr lang="en-US" smtClean="0">
                <a:ea typeface="ＭＳ Ｐゴシック" pitchFamily="34" charset="-128"/>
              </a:rPr>
              <a:t>Flushed skin, increased capillary refill time</a:t>
            </a:r>
          </a:p>
          <a:p>
            <a:pPr eaLnBrk="1" hangingPunct="1"/>
            <a:r>
              <a:rPr lang="en-US" smtClean="0">
                <a:ea typeface="ＭＳ Ｐゴシック" pitchFamily="34" charset="-128"/>
              </a:rPr>
              <a:t>Decreased cardiac output related to decreased myocardial contractility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EF276C17-2DAF-4953-B7F6-B4A3D2E79E72}" type="slidenum">
              <a:rPr lang="en-US" sz="1200">
                <a:solidFill>
                  <a:srgbClr val="898989"/>
                </a:solidFill>
              </a:rPr>
              <a:pPr eaLnBrk="1" hangingPunct="1"/>
              <a:t>17</a:t>
            </a:fld>
            <a:endParaRPr lang="en-US" sz="1200">
              <a:solidFill>
                <a:srgbClr val="898989"/>
              </a:solidFill>
            </a:endParaRPr>
          </a:p>
        </p:txBody>
      </p:sp>
    </p:spTree>
    <p:extLst>
      <p:ext uri="{BB962C8B-B14F-4D97-AF65-F5344CB8AC3E}">
        <p14:creationId xmlns:p14="http://schemas.microsoft.com/office/powerpoint/2010/main" val="113001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b="1" smtClean="0">
                <a:ea typeface="ＭＳ Ｐゴシック" pitchFamily="34" charset="-128"/>
              </a:rPr>
              <a:t>Causes of Hypernatremia</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a:ea typeface="+mn-ea"/>
                <a:cs typeface="+mn-cs"/>
              </a:rPr>
              <a:t>U</a:t>
            </a:r>
            <a:r>
              <a:rPr lang="en-US" dirty="0" smtClean="0">
                <a:ea typeface="+mn-ea"/>
                <a:cs typeface="+mn-cs"/>
              </a:rPr>
              <a:t>sually </a:t>
            </a:r>
            <a:r>
              <a:rPr lang="en-US" dirty="0">
                <a:ea typeface="+mn-ea"/>
                <a:cs typeface="+mn-cs"/>
              </a:rPr>
              <a:t>associated with </a:t>
            </a:r>
            <a:r>
              <a:rPr lang="en-US" dirty="0" smtClean="0">
                <a:ea typeface="+mn-ea"/>
                <a:cs typeface="+mn-cs"/>
              </a:rPr>
              <a:t>dehydration--there </a:t>
            </a:r>
            <a:r>
              <a:rPr lang="en-US" dirty="0">
                <a:ea typeface="+mn-ea"/>
                <a:cs typeface="+mn-cs"/>
              </a:rPr>
              <a:t>is too little </a:t>
            </a:r>
            <a:r>
              <a:rPr lang="en-US" dirty="0" smtClean="0">
                <a:ea typeface="+mn-ea"/>
                <a:cs typeface="+mn-cs"/>
              </a:rPr>
              <a:t>water.</a:t>
            </a:r>
          </a:p>
          <a:p>
            <a:pPr eaLnBrk="1" fontAlgn="auto" hangingPunct="1">
              <a:spcAft>
                <a:spcPts val="0"/>
              </a:spcAft>
              <a:defRPr/>
            </a:pPr>
            <a:r>
              <a:rPr lang="en-US" dirty="0" smtClean="0">
                <a:ea typeface="+mn-ea"/>
                <a:cs typeface="+mn-cs"/>
              </a:rPr>
              <a:t>Water </a:t>
            </a:r>
            <a:r>
              <a:rPr lang="en-US" dirty="0">
                <a:ea typeface="+mn-ea"/>
                <a:cs typeface="+mn-cs"/>
              </a:rPr>
              <a:t>loss can occur from </a:t>
            </a:r>
            <a:r>
              <a:rPr lang="en-US" dirty="0" smtClean="0">
                <a:ea typeface="+mn-ea"/>
                <a:cs typeface="+mn-cs"/>
              </a:rPr>
              <a:t>vomiting and/or diarrhea, excessive sweating, or </a:t>
            </a:r>
            <a:r>
              <a:rPr lang="en-US" dirty="0">
                <a:ea typeface="+mn-ea"/>
                <a:cs typeface="+mn-cs"/>
              </a:rPr>
              <a:t>from drinking fluid </a:t>
            </a:r>
            <a:r>
              <a:rPr lang="en-US" dirty="0" smtClean="0">
                <a:ea typeface="+mn-ea"/>
                <a:cs typeface="+mn-cs"/>
              </a:rPr>
              <a:t>with high salt concentrations. </a:t>
            </a:r>
          </a:p>
          <a:p>
            <a:pPr eaLnBrk="1" fontAlgn="auto" hangingPunct="1">
              <a:spcAft>
                <a:spcPts val="0"/>
              </a:spcAft>
              <a:defRPr/>
            </a:pPr>
            <a:r>
              <a:rPr lang="en-US" dirty="0" smtClean="0">
                <a:ea typeface="+mn-ea"/>
                <a:cs typeface="+mn-cs"/>
              </a:rPr>
              <a:t>Decreased thirst drive: elderly, dementia patients, newborns</a:t>
            </a:r>
          </a:p>
          <a:p>
            <a:pPr eaLnBrk="1" fontAlgn="auto" hangingPunct="1">
              <a:spcAft>
                <a:spcPts val="0"/>
              </a:spcAft>
              <a:defRPr/>
            </a:pPr>
            <a:r>
              <a:rPr lang="en-US" dirty="0" smtClean="0">
                <a:ea typeface="+mn-ea"/>
                <a:cs typeface="+mn-cs"/>
              </a:rPr>
              <a:t>Decreased water intake--leads to free water deficit--leads to high sodium</a:t>
            </a:r>
          </a:p>
          <a:p>
            <a:pPr eaLnBrk="1" fontAlgn="auto" hangingPunct="1">
              <a:spcAft>
                <a:spcPts val="0"/>
              </a:spcAft>
              <a:defRPr/>
            </a:pPr>
            <a:r>
              <a:rPr lang="en-US" dirty="0" smtClean="0">
                <a:ea typeface="+mn-ea"/>
                <a:cs typeface="+mn-cs"/>
              </a:rPr>
              <a:t>Diabetes Insipidus </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3C46E84E-C03B-4C90-BCC4-55233BC9F20B}" type="slidenum">
              <a:rPr lang="en-US" sz="1200">
                <a:solidFill>
                  <a:srgbClr val="898989"/>
                </a:solidFill>
              </a:rPr>
              <a:pPr eaLnBrk="1" hangingPunct="1"/>
              <a:t>18</a:t>
            </a:fld>
            <a:endParaRPr lang="en-US" sz="1200">
              <a:solidFill>
                <a:srgbClr val="898989"/>
              </a:solidFill>
            </a:endParaRPr>
          </a:p>
        </p:txBody>
      </p:sp>
    </p:spTree>
    <p:extLst>
      <p:ext uri="{BB962C8B-B14F-4D97-AF65-F5344CB8AC3E}">
        <p14:creationId xmlns:p14="http://schemas.microsoft.com/office/powerpoint/2010/main" val="1239361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b="1" smtClean="0">
                <a:ea typeface="ＭＳ Ｐゴシック" pitchFamily="34" charset="-128"/>
              </a:rPr>
              <a:t>Diabetes Insipidus</a:t>
            </a:r>
          </a:p>
        </p:txBody>
      </p:sp>
      <p:sp>
        <p:nvSpPr>
          <p:cNvPr id="3" name="Content Placeholder 2"/>
          <p:cNvSpPr>
            <a:spLocks noGrp="1"/>
          </p:cNvSpPr>
          <p:nvPr>
            <p:ph idx="1"/>
          </p:nvPr>
        </p:nvSpPr>
        <p:spPr>
          <a:xfrm>
            <a:off x="457200" y="1828800"/>
            <a:ext cx="8229600" cy="4297363"/>
          </a:xfrm>
        </p:spPr>
        <p:txBody>
          <a:bodyPr rtlCol="0">
            <a:normAutofit fontScale="85000" lnSpcReduction="10000"/>
          </a:bodyPr>
          <a:lstStyle/>
          <a:p>
            <a:pPr eaLnBrk="1" fontAlgn="auto" hangingPunct="1">
              <a:spcAft>
                <a:spcPts val="0"/>
              </a:spcAft>
              <a:defRPr/>
            </a:pPr>
            <a:r>
              <a:rPr lang="en-US" dirty="0" smtClean="0">
                <a:ea typeface="+mn-ea"/>
                <a:cs typeface="+mn-cs"/>
              </a:rPr>
              <a:t>An uncommon condition when the kidneys are unable to concentrate urine or conserve water.  The </a:t>
            </a:r>
            <a:r>
              <a:rPr lang="en-US" dirty="0">
                <a:ea typeface="+mn-ea"/>
                <a:cs typeface="+mn-cs"/>
              </a:rPr>
              <a:t>amount of water conserved is controlled by antidiuretic </a:t>
            </a:r>
            <a:r>
              <a:rPr lang="en-US" dirty="0" smtClean="0">
                <a:ea typeface="+mn-ea"/>
                <a:cs typeface="+mn-cs"/>
              </a:rPr>
              <a:t>hormone, </a:t>
            </a:r>
            <a:r>
              <a:rPr lang="en-US" dirty="0">
                <a:ea typeface="+mn-ea"/>
                <a:cs typeface="+mn-cs"/>
              </a:rPr>
              <a:t>also called vasopressin.</a:t>
            </a:r>
          </a:p>
          <a:p>
            <a:pPr eaLnBrk="1" fontAlgn="auto" hangingPunct="1">
              <a:spcAft>
                <a:spcPts val="0"/>
              </a:spcAft>
              <a:defRPr/>
            </a:pPr>
            <a:r>
              <a:rPr lang="en-US" b="1" dirty="0" smtClean="0">
                <a:ea typeface="+mn-ea"/>
                <a:cs typeface="+mn-cs"/>
              </a:rPr>
              <a:t>Symptoms:  </a:t>
            </a:r>
            <a:r>
              <a:rPr lang="en-US" dirty="0" smtClean="0">
                <a:ea typeface="+mn-ea"/>
                <a:cs typeface="+mn-cs"/>
              </a:rPr>
              <a:t>polyuria, excessive thirst, inappropriately </a:t>
            </a:r>
            <a:r>
              <a:rPr lang="en-US" dirty="0">
                <a:ea typeface="+mn-ea"/>
                <a:cs typeface="+mn-cs"/>
              </a:rPr>
              <a:t>dilute urine (</a:t>
            </a:r>
            <a:r>
              <a:rPr lang="en-US" i="1" dirty="0">
                <a:ea typeface="+mn-ea"/>
                <a:cs typeface="+mn-cs"/>
              </a:rPr>
              <a:t>urine osmolality </a:t>
            </a:r>
            <a:r>
              <a:rPr lang="en-US" i="1" dirty="0" smtClean="0">
                <a:ea typeface="+mn-ea"/>
                <a:cs typeface="+mn-cs"/>
              </a:rPr>
              <a:t>&lt; serum </a:t>
            </a:r>
            <a:r>
              <a:rPr lang="en-US" i="1" dirty="0">
                <a:ea typeface="+mn-ea"/>
                <a:cs typeface="+mn-cs"/>
              </a:rPr>
              <a:t>osmolality</a:t>
            </a:r>
            <a:r>
              <a:rPr lang="en-US" dirty="0" smtClean="0">
                <a:ea typeface="+mn-ea"/>
                <a:cs typeface="+mn-cs"/>
              </a:rPr>
              <a:t>)</a:t>
            </a:r>
          </a:p>
          <a:p>
            <a:pPr eaLnBrk="1" fontAlgn="auto" hangingPunct="1">
              <a:spcAft>
                <a:spcPts val="0"/>
              </a:spcAft>
              <a:defRPr/>
            </a:pPr>
            <a:r>
              <a:rPr lang="en-US" b="1" dirty="0" smtClean="0">
                <a:ea typeface="+mn-ea"/>
                <a:cs typeface="+mn-cs"/>
              </a:rPr>
              <a:t>Lab Tests:  </a:t>
            </a:r>
            <a:r>
              <a:rPr lang="en-US" dirty="0" smtClean="0">
                <a:ea typeface="+mn-ea"/>
                <a:cs typeface="+mn-cs"/>
              </a:rPr>
              <a:t>urinalysis and strict I&amp;O measurement </a:t>
            </a:r>
          </a:p>
          <a:p>
            <a:pPr eaLnBrk="1" fontAlgn="auto" hangingPunct="1">
              <a:spcAft>
                <a:spcPts val="0"/>
              </a:spcAft>
              <a:defRPr/>
            </a:pPr>
            <a:r>
              <a:rPr lang="en-US" b="1" dirty="0" smtClean="0">
                <a:ea typeface="+mn-ea"/>
                <a:cs typeface="+mn-cs"/>
              </a:rPr>
              <a:t>Treatment</a:t>
            </a:r>
            <a:r>
              <a:rPr lang="en-US" b="1" dirty="0">
                <a:ea typeface="+mn-ea"/>
                <a:cs typeface="+mn-cs"/>
              </a:rPr>
              <a:t>: </a:t>
            </a:r>
            <a:r>
              <a:rPr lang="en-US" dirty="0" smtClean="0">
                <a:ea typeface="+mn-ea"/>
                <a:cs typeface="+mn-cs"/>
              </a:rPr>
              <a:t> The </a:t>
            </a:r>
            <a:r>
              <a:rPr lang="en-US" dirty="0">
                <a:ea typeface="+mn-ea"/>
                <a:cs typeface="+mn-cs"/>
              </a:rPr>
              <a:t>cause of the underlying condition should be treated when </a:t>
            </a:r>
            <a:r>
              <a:rPr lang="en-US" dirty="0" smtClean="0">
                <a:ea typeface="+mn-ea"/>
                <a:cs typeface="+mn-cs"/>
              </a:rPr>
              <a:t>possible.  May </a:t>
            </a:r>
            <a:r>
              <a:rPr lang="en-US" dirty="0">
                <a:ea typeface="+mn-ea"/>
                <a:cs typeface="+mn-cs"/>
              </a:rPr>
              <a:t>be controlled with </a:t>
            </a:r>
            <a:r>
              <a:rPr lang="en-US" dirty="0" smtClean="0">
                <a:ea typeface="+mn-ea"/>
                <a:cs typeface="+mn-cs"/>
              </a:rPr>
              <a:t>vasopressin pills or nasal spray.</a:t>
            </a:r>
            <a:endParaRPr lang="en-US" dirty="0">
              <a:ea typeface="+mn-ea"/>
              <a:cs typeface="+mn-cs"/>
            </a:endParaRPr>
          </a:p>
          <a:p>
            <a:pPr eaLnBrk="1" fontAlgn="auto" hangingPunct="1">
              <a:spcAft>
                <a:spcPts val="0"/>
              </a:spcAft>
              <a:defRPr/>
            </a:pPr>
            <a:endParaRPr lang="en-US" dirty="0" smtClean="0">
              <a:ea typeface="+mn-ea"/>
              <a:cs typeface="+mn-cs"/>
            </a:endParaRPr>
          </a:p>
          <a:p>
            <a:pPr eaLnBrk="1" fontAlgn="auto" hangingPunct="1">
              <a:spcAft>
                <a:spcPts val="0"/>
              </a:spcAft>
              <a:defRPr/>
            </a:pP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8847968E-A2D6-4ADE-BEDC-762111007059}" type="slidenum">
              <a:rPr lang="en-US" sz="1200">
                <a:solidFill>
                  <a:srgbClr val="898989"/>
                </a:solidFill>
              </a:rPr>
              <a:pPr eaLnBrk="1" hangingPunct="1"/>
              <a:t>19</a:t>
            </a:fld>
            <a:endParaRPr lang="en-US" sz="1200">
              <a:solidFill>
                <a:srgbClr val="898989"/>
              </a:solidFill>
            </a:endParaRPr>
          </a:p>
        </p:txBody>
      </p:sp>
    </p:spTree>
    <p:extLst>
      <p:ext uri="{BB962C8B-B14F-4D97-AF65-F5344CB8AC3E}">
        <p14:creationId xmlns:p14="http://schemas.microsoft.com/office/powerpoint/2010/main" val="329240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0" y="304800"/>
            <a:ext cx="7315200" cy="1143000"/>
          </a:xfrm>
        </p:spPr>
        <p:txBody>
          <a:bodyPr/>
          <a:lstStyle/>
          <a:p>
            <a:pPr eaLnBrk="1" hangingPunct="1"/>
            <a:r>
              <a:rPr lang="en-US" b="1" dirty="0" smtClean="0">
                <a:ea typeface="ＭＳ Ｐゴシック" pitchFamily="34" charset="-128"/>
              </a:rPr>
              <a:t>Electrolytes</a:t>
            </a:r>
          </a:p>
        </p:txBody>
      </p:sp>
      <p:sp>
        <p:nvSpPr>
          <p:cNvPr id="3" name="Content Placeholder 2"/>
          <p:cNvSpPr>
            <a:spLocks noGrp="1"/>
          </p:cNvSpPr>
          <p:nvPr>
            <p:ph idx="1"/>
          </p:nvPr>
        </p:nvSpPr>
        <p:spPr>
          <a:xfrm>
            <a:off x="457200" y="1752600"/>
            <a:ext cx="8229600" cy="4373563"/>
          </a:xfrm>
        </p:spPr>
        <p:txBody>
          <a:bodyPr rtlCol="0">
            <a:normAutofit fontScale="85000" lnSpcReduction="10000"/>
          </a:bodyPr>
          <a:lstStyle/>
          <a:p>
            <a:pPr eaLnBrk="1" fontAlgn="auto" hangingPunct="1">
              <a:spcAft>
                <a:spcPts val="0"/>
              </a:spcAft>
              <a:defRPr/>
            </a:pPr>
            <a:r>
              <a:rPr lang="en-US" dirty="0" smtClean="0">
                <a:ea typeface="+mn-ea"/>
                <a:cs typeface="+mn-cs"/>
              </a:rPr>
              <a:t>Elements or minerals found in bodily fluids that become electrically charged particles (cations or anions)</a:t>
            </a:r>
          </a:p>
          <a:p>
            <a:pPr eaLnBrk="1" fontAlgn="auto" hangingPunct="1">
              <a:spcAft>
                <a:spcPts val="0"/>
              </a:spcAft>
              <a:defRPr/>
            </a:pPr>
            <a:r>
              <a:rPr lang="en-US" dirty="0" smtClean="0">
                <a:ea typeface="+mn-ea"/>
                <a:cs typeface="+mn-cs"/>
              </a:rPr>
              <a:t>Responsible for many activities of the body including heart automaticity, nerve impulses, movement of water and fluids, and chemical reactions</a:t>
            </a:r>
          </a:p>
          <a:p>
            <a:pPr eaLnBrk="1" fontAlgn="auto" hangingPunct="1">
              <a:spcAft>
                <a:spcPts val="0"/>
              </a:spcAft>
              <a:defRPr/>
            </a:pPr>
            <a:r>
              <a:rPr lang="en-US" dirty="0" smtClean="0">
                <a:ea typeface="+mn-ea"/>
                <a:cs typeface="+mn-cs"/>
              </a:rPr>
              <a:t>Allow </a:t>
            </a:r>
            <a:r>
              <a:rPr lang="en-US" dirty="0">
                <a:ea typeface="+mn-ea"/>
                <a:cs typeface="+mn-cs"/>
              </a:rPr>
              <a:t>cells to generate </a:t>
            </a:r>
            <a:r>
              <a:rPr lang="en-US" dirty="0" smtClean="0">
                <a:ea typeface="+mn-ea"/>
                <a:cs typeface="+mn-cs"/>
              </a:rPr>
              <a:t>energy and maintain cell wall stability</a:t>
            </a:r>
          </a:p>
          <a:p>
            <a:pPr eaLnBrk="1" fontAlgn="auto" hangingPunct="1">
              <a:spcAft>
                <a:spcPts val="0"/>
              </a:spcAft>
              <a:defRPr/>
            </a:pPr>
            <a:r>
              <a:rPr lang="en-US" dirty="0" smtClean="0">
                <a:ea typeface="+mn-ea"/>
                <a:cs typeface="+mn-cs"/>
              </a:rPr>
              <a:t>Hormones produced by the kidneys and adrenal glands control most electrolyte levels</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1CBB24A4-D05E-4E0D-8C04-FB44714E8827}" type="slidenum">
              <a:rPr lang="en-US" sz="1200">
                <a:solidFill>
                  <a:srgbClr val="898989"/>
                </a:solidFill>
              </a:rPr>
              <a:pPr eaLnBrk="1" hangingPunct="1"/>
              <a:t>2</a:t>
            </a:fld>
            <a:endParaRPr lang="en-US" sz="1200">
              <a:solidFill>
                <a:srgbClr val="898989"/>
              </a:solidFill>
            </a:endParaRPr>
          </a:p>
        </p:txBody>
      </p:sp>
    </p:spTree>
    <p:extLst>
      <p:ext uri="{BB962C8B-B14F-4D97-AF65-F5344CB8AC3E}">
        <p14:creationId xmlns:p14="http://schemas.microsoft.com/office/powerpoint/2010/main" val="3682571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10"/>
          <p:cNvGraphicFramePr>
            <a:graphicFrameLocks noGrp="1"/>
          </p:cNvGraphicFramePr>
          <p:nvPr>
            <p:extLst>
              <p:ext uri="{D42A27DB-BD31-4B8C-83A1-F6EECF244321}">
                <p14:modId xmlns:p14="http://schemas.microsoft.com/office/powerpoint/2010/main" val="1275856842"/>
              </p:ext>
            </p:extLst>
          </p:nvPr>
        </p:nvGraphicFramePr>
        <p:xfrm>
          <a:off x="228600" y="685800"/>
          <a:ext cx="8572500" cy="5413376"/>
        </p:xfrm>
        <a:graphic>
          <a:graphicData uri="http://schemas.openxmlformats.org/drawingml/2006/table">
            <a:tbl>
              <a:tblPr/>
              <a:tblGrid>
                <a:gridCol w="1714500"/>
                <a:gridCol w="1714500"/>
                <a:gridCol w="1714500"/>
                <a:gridCol w="1714500"/>
                <a:gridCol w="1714500"/>
              </a:tblGrid>
              <a:tr h="7010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6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pitchFamily="64" charset="-128"/>
                        </a:rPr>
                        <a:t>SIADH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pitchFamily="64" charset="-128"/>
                        </a:rPr>
                        <a:t>CSW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ＭＳ Ｐゴシック" pitchFamily="64" charset="-128"/>
                        </a:rPr>
                        <a:t>DI central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ＭＳ Ｐゴシック" pitchFamily="64" charset="-128"/>
                        </a:rPr>
                        <a:t>Post resus diuresis</a:t>
                      </a:r>
                      <a:endParaRPr kumimoji="0" lang="en-US" sz="2800" b="0" i="0" u="none" strike="noStrike" cap="none" normalizeH="0" baseline="0" smtClean="0">
                        <a:ln>
                          <a:noFill/>
                        </a:ln>
                        <a:solidFill>
                          <a:schemeClr val="tx1"/>
                        </a:solidFill>
                        <a:effectLst/>
                        <a:latin typeface="Arial" charset="0"/>
                        <a:ea typeface="ＭＳ Ｐゴシック" pitchFamily="6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Body water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Increased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decreased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decreased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Normal or increased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Sodium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low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low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high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normal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Serum osm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&lt;280mOsm/L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decreased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&gt;300mOsm/L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Normal (280-290mOsm/L)</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Urine osm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&gt;500mOsm/L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increased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decreased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variable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9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Urine to serum osm ratio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6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&gt;1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&gt;1</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&lt;1.5</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variable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Urine output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ＭＳ Ｐゴシック" pitchFamily="64" charset="-128"/>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low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high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high</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high</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64" charset="-128"/>
                        </a:rPr>
                        <a:t>Urine sodium</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increased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increased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Arial" charset="0"/>
                          <a:ea typeface="ＭＳ Ｐゴシック" pitchFamily="64" charset="-128"/>
                        </a:rPr>
                        <a:t>decreased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ea typeface="ＭＳ Ｐゴシック" pitchFamily="64" charset="-128"/>
                        </a:rPr>
                        <a:t>variable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940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rtlCol="0">
            <a:normAutofit fontScale="90000"/>
          </a:bodyPr>
          <a:lstStyle/>
          <a:p>
            <a:pPr eaLnBrk="1" fontAlgn="auto" hangingPunct="1">
              <a:spcAft>
                <a:spcPts val="0"/>
              </a:spcAft>
              <a:defRPr/>
            </a:pPr>
            <a:r>
              <a:rPr lang="en-US" b="1" dirty="0" smtClean="0">
                <a:ea typeface="+mj-ea"/>
                <a:cs typeface="+mj-cs"/>
              </a:rPr>
              <a:t>Interventions/Treatments</a:t>
            </a:r>
            <a:br>
              <a:rPr lang="en-US" b="1" dirty="0" smtClean="0">
                <a:ea typeface="+mj-ea"/>
                <a:cs typeface="+mj-cs"/>
              </a:rPr>
            </a:br>
            <a:r>
              <a:rPr lang="en-US" b="1" dirty="0" smtClean="0">
                <a:ea typeface="+mj-ea"/>
                <a:cs typeface="+mj-cs"/>
              </a:rPr>
              <a:t>for High Sodium</a:t>
            </a:r>
            <a:endParaRPr lang="en-US" b="1" dirty="0">
              <a:ea typeface="+mj-ea"/>
              <a:cs typeface="+mj-cs"/>
            </a:endParaRPr>
          </a:p>
        </p:txBody>
      </p:sp>
      <p:sp>
        <p:nvSpPr>
          <p:cNvPr id="41986" name="Content Placeholder 2"/>
          <p:cNvSpPr>
            <a:spLocks noGrp="1"/>
          </p:cNvSpPr>
          <p:nvPr>
            <p:ph idx="1"/>
          </p:nvPr>
        </p:nvSpPr>
        <p:spPr>
          <a:xfrm>
            <a:off x="457200" y="2057400"/>
            <a:ext cx="8229600" cy="4068763"/>
          </a:xfrm>
        </p:spPr>
        <p:txBody>
          <a:bodyPr/>
          <a:lstStyle/>
          <a:p>
            <a:pPr eaLnBrk="1" hangingPunct="1"/>
            <a:r>
              <a:rPr lang="en-US" smtClean="0">
                <a:ea typeface="ＭＳ Ｐゴシック" pitchFamily="34" charset="-128"/>
              </a:rPr>
              <a:t>Need to determine and treat underlying cause</a:t>
            </a:r>
          </a:p>
          <a:p>
            <a:pPr eaLnBrk="1" hangingPunct="1"/>
            <a:r>
              <a:rPr lang="en-US" smtClean="0">
                <a:ea typeface="ＭＳ Ｐゴシック" pitchFamily="34" charset="-128"/>
              </a:rPr>
              <a:t>Get good IV access</a:t>
            </a:r>
          </a:p>
          <a:p>
            <a:pPr eaLnBrk="1" hangingPunct="1"/>
            <a:r>
              <a:rPr lang="en-US" smtClean="0">
                <a:ea typeface="ＭＳ Ｐゴシック" pitchFamily="34" charset="-128"/>
              </a:rPr>
              <a:t>Send blood work to lab</a:t>
            </a:r>
          </a:p>
          <a:p>
            <a:pPr eaLnBrk="1" hangingPunct="1"/>
            <a:r>
              <a:rPr lang="en-US" smtClean="0">
                <a:ea typeface="ＭＳ Ｐゴシック" pitchFamily="34" charset="-128"/>
              </a:rPr>
              <a:t>Increase sodium intake orally or correct with hypotonic sodium IV fluids</a:t>
            </a:r>
          </a:p>
          <a:p>
            <a:pPr lvl="1" eaLnBrk="1" hangingPunct="1"/>
            <a:r>
              <a:rPr lang="en-US" smtClean="0">
                <a:ea typeface="ＭＳ Ｐゴシック" pitchFamily="34" charset="-128"/>
              </a:rPr>
              <a:t>.45%NS allows slower reduction of sodium levels than D5</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30C9EB64-AB84-4F82-A271-663FAF0ADE20}" type="slidenum">
              <a:rPr lang="en-US" sz="1200">
                <a:solidFill>
                  <a:srgbClr val="898989"/>
                </a:solidFill>
              </a:rPr>
              <a:pPr eaLnBrk="1" hangingPunct="1"/>
              <a:t>21</a:t>
            </a:fld>
            <a:endParaRPr lang="en-US" sz="1200">
              <a:solidFill>
                <a:srgbClr val="898989"/>
              </a:solidFill>
            </a:endParaRPr>
          </a:p>
        </p:txBody>
      </p:sp>
    </p:spTree>
    <p:extLst>
      <p:ext uri="{BB962C8B-B14F-4D97-AF65-F5344CB8AC3E}">
        <p14:creationId xmlns:p14="http://schemas.microsoft.com/office/powerpoint/2010/main" val="80202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752600"/>
            <a:ext cx="8229600" cy="2971800"/>
          </a:xfrm>
        </p:spPr>
        <p:txBody>
          <a:bodyPr/>
          <a:lstStyle/>
          <a:p>
            <a:pPr algn="ctr" eaLnBrk="1" hangingPunct="1"/>
            <a:r>
              <a:rPr lang="en-US" sz="9600" b="1" u="sng" dirty="0" smtClean="0">
                <a:ea typeface="ＭＳ Ｐゴシック" pitchFamily="34" charset="-128"/>
              </a:rPr>
              <a:t>POTASSIUM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E03EB5D-FD03-45D9-B785-EC15E12A29CD}" type="slidenum">
              <a:rPr lang="en-US" sz="1200">
                <a:solidFill>
                  <a:srgbClr val="898989"/>
                </a:solidFill>
              </a:rPr>
              <a:pPr eaLnBrk="1" hangingPunct="1"/>
              <a:t>22</a:t>
            </a:fld>
            <a:endParaRPr lang="en-US" sz="1200">
              <a:solidFill>
                <a:srgbClr val="898989"/>
              </a:solidFill>
            </a:endParaRPr>
          </a:p>
        </p:txBody>
      </p:sp>
    </p:spTree>
    <p:extLst>
      <p:ext uri="{BB962C8B-B14F-4D97-AF65-F5344CB8AC3E}">
        <p14:creationId xmlns:p14="http://schemas.microsoft.com/office/powerpoint/2010/main" val="213055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b="1" smtClean="0">
                <a:ea typeface="ＭＳ Ｐゴシック" pitchFamily="34" charset="-128"/>
              </a:rPr>
              <a:t>POTASSIUM, Basic Info</a:t>
            </a:r>
          </a:p>
        </p:txBody>
      </p:sp>
      <p:sp>
        <p:nvSpPr>
          <p:cNvPr id="3" name="Content Placeholder 2"/>
          <p:cNvSpPr>
            <a:spLocks noGrp="1"/>
          </p:cNvSpPr>
          <p:nvPr>
            <p:ph idx="1"/>
          </p:nvPr>
        </p:nvSpPr>
        <p:spPr>
          <a:xfrm>
            <a:off x="457200" y="1371600"/>
            <a:ext cx="8229600" cy="4754563"/>
          </a:xfrm>
        </p:spPr>
        <p:txBody>
          <a:bodyPr rtlCol="0">
            <a:normAutofit fontScale="77500" lnSpcReduction="20000"/>
          </a:bodyPr>
          <a:lstStyle/>
          <a:p>
            <a:pPr eaLnBrk="1" fontAlgn="auto" hangingPunct="1">
              <a:spcAft>
                <a:spcPts val="0"/>
              </a:spcAft>
              <a:defRPr/>
            </a:pPr>
            <a:r>
              <a:rPr lang="en-US" dirty="0" smtClean="0">
                <a:ea typeface="+mn-ea"/>
                <a:cs typeface="+mn-cs"/>
              </a:rPr>
              <a:t>Most </a:t>
            </a:r>
            <a:r>
              <a:rPr lang="en-US" dirty="0">
                <a:ea typeface="+mn-ea"/>
                <a:cs typeface="+mn-cs"/>
              </a:rPr>
              <a:t>concentrated inside the </a:t>
            </a:r>
            <a:r>
              <a:rPr lang="en-US" dirty="0" smtClean="0">
                <a:ea typeface="+mn-ea"/>
                <a:cs typeface="+mn-cs"/>
              </a:rPr>
              <a:t>cells</a:t>
            </a:r>
          </a:p>
          <a:p>
            <a:pPr eaLnBrk="1" fontAlgn="auto" hangingPunct="1">
              <a:spcAft>
                <a:spcPts val="0"/>
              </a:spcAft>
              <a:defRPr/>
            </a:pPr>
            <a:r>
              <a:rPr lang="en-US" dirty="0" smtClean="0">
                <a:ea typeface="+mn-ea"/>
                <a:cs typeface="+mn-cs"/>
              </a:rPr>
              <a:t>Regulates muscle tissue contractility, including heart muscle</a:t>
            </a:r>
          </a:p>
          <a:p>
            <a:pPr eaLnBrk="1" fontAlgn="auto" hangingPunct="1">
              <a:spcAft>
                <a:spcPts val="0"/>
              </a:spcAft>
              <a:defRPr/>
            </a:pPr>
            <a:r>
              <a:rPr lang="en-US" dirty="0" smtClean="0">
                <a:ea typeface="+mn-ea"/>
                <a:cs typeface="+mn-cs"/>
              </a:rPr>
              <a:t>Helps control cellular metabolism: converts glucose to glucagon for muscle fuel</a:t>
            </a:r>
          </a:p>
          <a:p>
            <a:pPr eaLnBrk="1" fontAlgn="auto" hangingPunct="1">
              <a:spcAft>
                <a:spcPts val="0"/>
              </a:spcAft>
              <a:defRPr/>
            </a:pPr>
            <a:r>
              <a:rPr lang="en-US" dirty="0" smtClean="0">
                <a:ea typeface="+mn-ea"/>
                <a:cs typeface="+mn-cs"/>
              </a:rPr>
              <a:t>Regulated by kidneys; excess levels removed by feces and sweat</a:t>
            </a:r>
          </a:p>
          <a:p>
            <a:pPr eaLnBrk="1" fontAlgn="auto" hangingPunct="1">
              <a:spcAft>
                <a:spcPts val="0"/>
              </a:spcAft>
              <a:defRPr/>
            </a:pPr>
            <a:r>
              <a:rPr lang="en-US" dirty="0" smtClean="0">
                <a:ea typeface="+mn-ea"/>
                <a:cs typeface="+mn-cs"/>
              </a:rPr>
              <a:t>Serum potassium levels controlled by Sodium-Potassium Pump (pumps sodium out of cells and allows potassium back into cells)</a:t>
            </a:r>
          </a:p>
          <a:p>
            <a:pPr eaLnBrk="1" fontAlgn="auto" hangingPunct="1">
              <a:spcAft>
                <a:spcPts val="0"/>
              </a:spcAft>
              <a:defRPr/>
            </a:pPr>
            <a:endParaRPr lang="en-US" dirty="0" smtClean="0">
              <a:ea typeface="+mn-ea"/>
              <a:cs typeface="+mn-cs"/>
            </a:endParaRPr>
          </a:p>
          <a:p>
            <a:pPr algn="ctr" eaLnBrk="1" fontAlgn="auto" hangingPunct="1">
              <a:spcAft>
                <a:spcPts val="0"/>
              </a:spcAft>
              <a:buFont typeface="Arial" pitchFamily="34" charset="0"/>
              <a:buNone/>
              <a:defRPr/>
            </a:pPr>
            <a:r>
              <a:rPr lang="en-US" u="sng" dirty="0" smtClean="0">
                <a:ea typeface="+mn-ea"/>
                <a:cs typeface="+mn-cs"/>
              </a:rPr>
              <a:t>Normal Levels</a:t>
            </a:r>
          </a:p>
          <a:p>
            <a:pPr eaLnBrk="1" fontAlgn="auto" hangingPunct="1">
              <a:spcAft>
                <a:spcPts val="0"/>
              </a:spcAft>
              <a:defRPr/>
            </a:pPr>
            <a:r>
              <a:rPr lang="en-US" dirty="0" smtClean="0">
                <a:ea typeface="+mn-ea"/>
                <a:cs typeface="+mn-cs"/>
              </a:rPr>
              <a:t>Serum level: 3.5-5.0 mEq/L</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6AD4B9DE-63C3-4891-89D8-FA4A4A626A62}" type="slidenum">
              <a:rPr lang="en-US" sz="1200">
                <a:solidFill>
                  <a:srgbClr val="898989"/>
                </a:solidFill>
              </a:rPr>
              <a:pPr eaLnBrk="1" hangingPunct="1"/>
              <a:t>23</a:t>
            </a:fld>
            <a:endParaRPr lang="en-US" sz="1200">
              <a:solidFill>
                <a:srgbClr val="898989"/>
              </a:solidFill>
            </a:endParaRPr>
          </a:p>
        </p:txBody>
      </p:sp>
    </p:spTree>
    <p:extLst>
      <p:ext uri="{BB962C8B-B14F-4D97-AF65-F5344CB8AC3E}">
        <p14:creationId xmlns:p14="http://schemas.microsoft.com/office/powerpoint/2010/main" val="4273173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274638"/>
            <a:ext cx="8229600" cy="6126162"/>
          </a:xfrm>
        </p:spPr>
        <p:txBody>
          <a:bodyPr/>
          <a:lstStyle/>
          <a:p>
            <a:pPr algn="ctr" eaLnBrk="1" hangingPunct="1"/>
            <a:r>
              <a:rPr lang="en-US" sz="7200" b="1" u="sng" dirty="0" smtClean="0">
                <a:ea typeface="ＭＳ Ｐゴシック" pitchFamily="34" charset="-128"/>
              </a:rPr>
              <a:t>HYPOKALEMIA</a:t>
            </a:r>
            <a:r>
              <a:rPr lang="en-US" sz="7200" b="1" dirty="0" smtClean="0">
                <a:ea typeface="ＭＳ Ｐゴシック" pitchFamily="34" charset="-128"/>
              </a:rPr>
              <a:t/>
            </a:r>
            <a:br>
              <a:rPr lang="en-US" sz="7200" b="1" dirty="0" smtClean="0">
                <a:ea typeface="ＭＳ Ｐゴシック" pitchFamily="34" charset="-128"/>
              </a:rPr>
            </a:br>
            <a:r>
              <a:rPr lang="en-US" sz="7200" b="1" dirty="0" smtClean="0">
                <a:ea typeface="ＭＳ Ｐゴシック" pitchFamily="34" charset="-128"/>
              </a:rPr>
              <a:t>LOW POTASSIUM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BFE1AE7D-E29D-4A4D-AC7C-604183C1CEEF}" type="slidenum">
              <a:rPr lang="en-US" sz="1200">
                <a:solidFill>
                  <a:srgbClr val="898989"/>
                </a:solidFill>
              </a:rPr>
              <a:pPr eaLnBrk="1" hangingPunct="1"/>
              <a:t>24</a:t>
            </a:fld>
            <a:endParaRPr lang="en-US" sz="1200">
              <a:solidFill>
                <a:srgbClr val="898989"/>
              </a:solidFill>
            </a:endParaRPr>
          </a:p>
        </p:txBody>
      </p:sp>
    </p:spTree>
    <p:extLst>
      <p:ext uri="{BB962C8B-B14F-4D97-AF65-F5344CB8AC3E}">
        <p14:creationId xmlns:p14="http://schemas.microsoft.com/office/powerpoint/2010/main" val="226900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rtlCol="0">
            <a:normAutofit fontScale="90000"/>
          </a:bodyPr>
          <a:lstStyle/>
          <a:p>
            <a:pPr eaLnBrk="1" fontAlgn="auto" hangingPunct="1">
              <a:spcAft>
                <a:spcPts val="0"/>
              </a:spcAft>
              <a:defRPr/>
            </a:pPr>
            <a:r>
              <a:rPr lang="en-US" b="1" dirty="0" smtClean="0">
                <a:ea typeface="+mj-ea"/>
                <a:cs typeface="+mj-cs"/>
              </a:rPr>
              <a:t>Signs and Symptoms of Low Potassium</a:t>
            </a:r>
            <a:endParaRPr lang="en-US" b="1" dirty="0">
              <a:ea typeface="+mj-ea"/>
              <a:cs typeface="+mj-cs"/>
            </a:endParaRPr>
          </a:p>
        </p:txBody>
      </p:sp>
      <p:sp>
        <p:nvSpPr>
          <p:cNvPr id="3" name="Content Placeholder 2"/>
          <p:cNvSpPr>
            <a:spLocks noGrp="1"/>
          </p:cNvSpPr>
          <p:nvPr>
            <p:ph idx="1"/>
          </p:nvPr>
        </p:nvSpPr>
        <p:spPr>
          <a:xfrm>
            <a:off x="457200" y="1752600"/>
            <a:ext cx="8229600" cy="4373563"/>
          </a:xfrm>
        </p:spPr>
        <p:txBody>
          <a:bodyPr rtlCol="0">
            <a:normAutofit/>
          </a:bodyPr>
          <a:lstStyle/>
          <a:p>
            <a:pPr eaLnBrk="1" fontAlgn="auto" hangingPunct="1">
              <a:spcAft>
                <a:spcPts val="0"/>
              </a:spcAft>
              <a:defRPr/>
            </a:pPr>
            <a:r>
              <a:rPr lang="en-US" dirty="0" smtClean="0">
                <a:ea typeface="+mn-ea"/>
                <a:cs typeface="+mn-cs"/>
              </a:rPr>
              <a:t>Muscle weakness, aches, cramping, paresthesias </a:t>
            </a:r>
          </a:p>
          <a:p>
            <a:pPr eaLnBrk="1" fontAlgn="auto" hangingPunct="1">
              <a:spcAft>
                <a:spcPts val="0"/>
              </a:spcAft>
              <a:defRPr/>
            </a:pPr>
            <a:r>
              <a:rPr lang="en-US" dirty="0" smtClean="0">
                <a:ea typeface="+mn-ea"/>
                <a:cs typeface="+mn-cs"/>
              </a:rPr>
              <a:t>Confusion, fatigue, syncope, hallucinations </a:t>
            </a:r>
          </a:p>
          <a:p>
            <a:pPr eaLnBrk="1" fontAlgn="auto" hangingPunct="1">
              <a:spcAft>
                <a:spcPts val="0"/>
              </a:spcAft>
              <a:defRPr/>
            </a:pPr>
            <a:r>
              <a:rPr lang="en-US" dirty="0" smtClean="0">
                <a:ea typeface="+mn-ea"/>
                <a:cs typeface="+mn-cs"/>
              </a:rPr>
              <a:t>Low blood pressure</a:t>
            </a:r>
          </a:p>
          <a:p>
            <a:pPr eaLnBrk="1" fontAlgn="auto" hangingPunct="1">
              <a:spcAft>
                <a:spcPts val="0"/>
              </a:spcAft>
              <a:defRPr/>
            </a:pPr>
            <a:r>
              <a:rPr lang="en-US" dirty="0" smtClean="0">
                <a:ea typeface="+mn-ea"/>
                <a:cs typeface="+mn-cs"/>
              </a:rPr>
              <a:t>Palpitations </a:t>
            </a:r>
          </a:p>
          <a:p>
            <a:pPr eaLnBrk="1" fontAlgn="auto" hangingPunct="1">
              <a:spcAft>
                <a:spcPts val="0"/>
              </a:spcAft>
              <a:defRPr/>
            </a:pPr>
            <a:r>
              <a:rPr lang="en-US" dirty="0" smtClean="0">
                <a:ea typeface="+mn-ea"/>
                <a:cs typeface="+mn-cs"/>
              </a:rPr>
              <a:t>Polyuria and UA with low specific gravity</a:t>
            </a:r>
          </a:p>
          <a:p>
            <a:pPr eaLnBrk="1" fontAlgn="auto" hangingPunct="1">
              <a:spcAft>
                <a:spcPts val="0"/>
              </a:spcAft>
              <a:defRPr/>
            </a:pPr>
            <a:r>
              <a:rPr lang="en-US" dirty="0" smtClean="0">
                <a:ea typeface="+mn-ea"/>
                <a:cs typeface="+mn-cs"/>
              </a:rPr>
              <a:t>ECG CHANGES: U waves, increased QT interval, flat T wave, depressed ST segment</a:t>
            </a:r>
          </a:p>
          <a:p>
            <a:pPr eaLnBrk="1" fontAlgn="auto" hangingPunct="1">
              <a:spcAft>
                <a:spcPts val="0"/>
              </a:spcAft>
              <a:buFont typeface="Arial" pitchFamily="34" charset="0"/>
              <a:buNone/>
              <a:defRPr/>
            </a:pPr>
            <a:endParaRPr lang="en-US" dirty="0" smtClean="0">
              <a:ea typeface="+mn-ea"/>
              <a:cs typeface="+mn-cs"/>
            </a:endParaRPr>
          </a:p>
          <a:p>
            <a:pPr eaLnBrk="1" fontAlgn="auto" hangingPunct="1">
              <a:spcAft>
                <a:spcPts val="0"/>
              </a:spcAft>
              <a:defRPr/>
            </a:pP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394F9EC9-DEE9-4A5B-8156-9BAF6C5D64E7}" type="slidenum">
              <a:rPr lang="en-US" sz="1200">
                <a:solidFill>
                  <a:srgbClr val="898989"/>
                </a:solidFill>
              </a:rPr>
              <a:pPr eaLnBrk="1" hangingPunct="1"/>
              <a:t>25</a:t>
            </a:fld>
            <a:endParaRPr lang="en-US" sz="1200">
              <a:solidFill>
                <a:srgbClr val="898989"/>
              </a:solidFill>
            </a:endParaRPr>
          </a:p>
        </p:txBody>
      </p:sp>
    </p:spTree>
    <p:extLst>
      <p:ext uri="{BB962C8B-B14F-4D97-AF65-F5344CB8AC3E}">
        <p14:creationId xmlns:p14="http://schemas.microsoft.com/office/powerpoint/2010/main" val="2702738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EB4B8037-AA93-4426-907B-80329A3FE530}" type="slidenum">
              <a:rPr lang="en-US" sz="1200">
                <a:solidFill>
                  <a:srgbClr val="898989"/>
                </a:solidFill>
              </a:rPr>
              <a:pPr eaLnBrk="1" hangingPunct="1"/>
              <a:t>26</a:t>
            </a:fld>
            <a:endParaRPr lang="en-US" sz="1200">
              <a:solidFill>
                <a:srgbClr val="898989"/>
              </a:solidFill>
            </a:endParaRPr>
          </a:p>
        </p:txBody>
      </p:sp>
      <p:pic>
        <p:nvPicPr>
          <p:cNvPr id="1026" name="Picture 2" descr="C:\Users\User\Desktop\hypokalemia-u-wave-ec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29028"/>
            <a:ext cx="9129486" cy="682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5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b="1" smtClean="0">
                <a:ea typeface="ＭＳ Ｐゴシック" pitchFamily="34" charset="-128"/>
              </a:rPr>
              <a:t>Causes of Hypokalemia</a:t>
            </a:r>
          </a:p>
        </p:txBody>
      </p:sp>
      <p:sp>
        <p:nvSpPr>
          <p:cNvPr id="3" name="Content Placeholder 2"/>
          <p:cNvSpPr>
            <a:spLocks noGrp="1"/>
          </p:cNvSpPr>
          <p:nvPr>
            <p:ph idx="1"/>
          </p:nvPr>
        </p:nvSpPr>
        <p:spPr>
          <a:xfrm>
            <a:off x="457200" y="1676400"/>
            <a:ext cx="8229600" cy="4449763"/>
          </a:xfrm>
        </p:spPr>
        <p:txBody>
          <a:bodyPr rtlCol="0">
            <a:normAutofit fontScale="77500" lnSpcReduction="20000"/>
          </a:bodyPr>
          <a:lstStyle/>
          <a:p>
            <a:pPr eaLnBrk="1" fontAlgn="auto" hangingPunct="1">
              <a:spcAft>
                <a:spcPts val="0"/>
              </a:spcAft>
              <a:defRPr/>
            </a:pPr>
            <a:r>
              <a:rPr lang="en-US" dirty="0" smtClean="0">
                <a:ea typeface="+mn-ea"/>
                <a:cs typeface="+mn-cs"/>
              </a:rPr>
              <a:t>Nausea/Vomiting/Diarrhea</a:t>
            </a:r>
          </a:p>
          <a:p>
            <a:pPr eaLnBrk="1" fontAlgn="auto" hangingPunct="1">
              <a:spcAft>
                <a:spcPts val="0"/>
              </a:spcAft>
              <a:defRPr/>
            </a:pPr>
            <a:r>
              <a:rPr lang="en-US" dirty="0" smtClean="0">
                <a:ea typeface="+mn-ea"/>
                <a:cs typeface="+mn-cs"/>
              </a:rPr>
              <a:t>Diabetic ketoacidosis </a:t>
            </a:r>
          </a:p>
          <a:p>
            <a:pPr eaLnBrk="1" fontAlgn="auto" hangingPunct="1">
              <a:spcAft>
                <a:spcPts val="0"/>
              </a:spcAft>
              <a:defRPr/>
            </a:pPr>
            <a:r>
              <a:rPr lang="en-US" dirty="0" smtClean="0">
                <a:ea typeface="+mn-ea"/>
                <a:cs typeface="+mn-cs"/>
              </a:rPr>
              <a:t>Laxative abuse</a:t>
            </a:r>
          </a:p>
          <a:p>
            <a:pPr eaLnBrk="1" fontAlgn="auto" hangingPunct="1">
              <a:spcAft>
                <a:spcPts val="0"/>
              </a:spcAft>
              <a:defRPr/>
            </a:pPr>
            <a:r>
              <a:rPr lang="en-US" dirty="0" smtClean="0">
                <a:ea typeface="+mn-ea"/>
                <a:cs typeface="+mn-cs"/>
              </a:rPr>
              <a:t>Diuretic medications</a:t>
            </a:r>
          </a:p>
          <a:p>
            <a:pPr eaLnBrk="1" fontAlgn="auto" hangingPunct="1">
              <a:spcAft>
                <a:spcPts val="0"/>
              </a:spcAft>
              <a:defRPr/>
            </a:pPr>
            <a:r>
              <a:rPr lang="en-US" dirty="0" smtClean="0">
                <a:ea typeface="+mn-ea"/>
                <a:cs typeface="+mn-cs"/>
              </a:rPr>
              <a:t>High corticosteroid levels</a:t>
            </a:r>
          </a:p>
          <a:p>
            <a:pPr eaLnBrk="1" fontAlgn="auto" hangingPunct="1">
              <a:spcAft>
                <a:spcPts val="0"/>
              </a:spcAft>
              <a:defRPr/>
            </a:pPr>
            <a:r>
              <a:rPr lang="en-US" dirty="0" smtClean="0">
                <a:ea typeface="+mn-ea"/>
                <a:cs typeface="+mn-cs"/>
              </a:rPr>
              <a:t>Insulin use </a:t>
            </a:r>
            <a:r>
              <a:rPr lang="en-US" i="1" dirty="0" smtClean="0">
                <a:ea typeface="+mn-ea"/>
                <a:cs typeface="+mn-cs"/>
              </a:rPr>
              <a:t>(can cause shift of K+ out of blood and into cell</a:t>
            </a:r>
            <a:r>
              <a:rPr lang="en-US" dirty="0" smtClean="0">
                <a:ea typeface="+mn-ea"/>
                <a:cs typeface="+mn-cs"/>
              </a:rPr>
              <a:t>s)</a:t>
            </a:r>
          </a:p>
          <a:p>
            <a:pPr eaLnBrk="1" fontAlgn="auto" hangingPunct="1">
              <a:spcAft>
                <a:spcPts val="0"/>
              </a:spcAft>
              <a:defRPr/>
            </a:pPr>
            <a:r>
              <a:rPr lang="en-US" dirty="0" smtClean="0">
                <a:ea typeface="+mn-ea"/>
                <a:cs typeface="+mn-cs"/>
              </a:rPr>
              <a:t>Magnesium deficiency </a:t>
            </a:r>
          </a:p>
          <a:p>
            <a:pPr eaLnBrk="1" fontAlgn="auto" hangingPunct="1">
              <a:spcAft>
                <a:spcPts val="0"/>
              </a:spcAft>
              <a:defRPr/>
            </a:pPr>
            <a:r>
              <a:rPr lang="en-US" dirty="0" smtClean="0">
                <a:ea typeface="+mn-ea"/>
                <a:cs typeface="+mn-cs"/>
              </a:rPr>
              <a:t>Medicines </a:t>
            </a:r>
            <a:r>
              <a:rPr lang="en-US" dirty="0">
                <a:ea typeface="+mn-ea"/>
                <a:cs typeface="+mn-cs"/>
              </a:rPr>
              <a:t>used </a:t>
            </a:r>
            <a:r>
              <a:rPr lang="en-US" dirty="0" smtClean="0">
                <a:ea typeface="+mn-ea"/>
                <a:cs typeface="+mn-cs"/>
              </a:rPr>
              <a:t>for asthma or COPD </a:t>
            </a:r>
            <a:r>
              <a:rPr lang="en-US" dirty="0">
                <a:ea typeface="+mn-ea"/>
                <a:cs typeface="+mn-cs"/>
              </a:rPr>
              <a:t>(</a:t>
            </a:r>
            <a:r>
              <a:rPr lang="en-US" i="1" dirty="0">
                <a:ea typeface="+mn-ea"/>
                <a:cs typeface="+mn-cs"/>
              </a:rPr>
              <a:t>beta-adrenergic agonist </a:t>
            </a:r>
            <a:r>
              <a:rPr lang="en-US" i="1" dirty="0" smtClean="0">
                <a:ea typeface="+mn-ea"/>
                <a:cs typeface="+mn-cs"/>
              </a:rPr>
              <a:t>drugs) </a:t>
            </a:r>
          </a:p>
          <a:p>
            <a:pPr eaLnBrk="1" fontAlgn="auto" hangingPunct="1">
              <a:spcAft>
                <a:spcPts val="0"/>
              </a:spcAft>
              <a:defRPr/>
            </a:pPr>
            <a:r>
              <a:rPr lang="en-US" dirty="0" smtClean="0">
                <a:ea typeface="+mn-ea"/>
                <a:cs typeface="+mn-cs"/>
              </a:rPr>
              <a:t>Acute </a:t>
            </a:r>
            <a:r>
              <a:rPr lang="en-US" dirty="0">
                <a:ea typeface="+mn-ea"/>
                <a:cs typeface="+mn-cs"/>
              </a:rPr>
              <a:t>kidney </a:t>
            </a:r>
            <a:r>
              <a:rPr lang="en-US" dirty="0" smtClean="0">
                <a:ea typeface="+mn-ea"/>
                <a:cs typeface="+mn-cs"/>
              </a:rPr>
              <a:t>failure</a:t>
            </a:r>
          </a:p>
          <a:p>
            <a:pPr eaLnBrk="1" fontAlgn="auto" hangingPunct="1">
              <a:spcAft>
                <a:spcPts val="0"/>
              </a:spcAft>
              <a:defRPr/>
            </a:pPr>
            <a:r>
              <a:rPr lang="en-US" dirty="0" smtClean="0">
                <a:ea typeface="+mn-ea"/>
                <a:cs typeface="+mn-cs"/>
              </a:rPr>
              <a:t>High </a:t>
            </a:r>
            <a:r>
              <a:rPr lang="en-US" dirty="0">
                <a:ea typeface="+mn-ea"/>
                <a:cs typeface="+mn-cs"/>
              </a:rPr>
              <a:t>aldosterone </a:t>
            </a:r>
            <a:r>
              <a:rPr lang="en-US" dirty="0" smtClean="0">
                <a:ea typeface="+mn-ea"/>
                <a:cs typeface="+mn-cs"/>
              </a:rPr>
              <a:t>levels</a:t>
            </a:r>
          </a:p>
          <a:p>
            <a:pPr eaLnBrk="1" fontAlgn="auto" hangingPunct="1">
              <a:spcAft>
                <a:spcPts val="0"/>
              </a:spcAft>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1B0E42DE-C50C-4221-A6DA-7FE6C363E5EA}" type="slidenum">
              <a:rPr lang="en-US" sz="1200">
                <a:solidFill>
                  <a:srgbClr val="898989"/>
                </a:solidFill>
              </a:rPr>
              <a:pPr eaLnBrk="1" hangingPunct="1"/>
              <a:t>27</a:t>
            </a:fld>
            <a:endParaRPr lang="en-US" sz="1200">
              <a:solidFill>
                <a:srgbClr val="898989"/>
              </a:solidFill>
            </a:endParaRPr>
          </a:p>
        </p:txBody>
      </p:sp>
    </p:spTree>
    <p:extLst>
      <p:ext uri="{BB962C8B-B14F-4D97-AF65-F5344CB8AC3E}">
        <p14:creationId xmlns:p14="http://schemas.microsoft.com/office/powerpoint/2010/main" val="371559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28600"/>
            <a:ext cx="8229600" cy="1295400"/>
          </a:xfrm>
        </p:spPr>
        <p:txBody>
          <a:bodyPr/>
          <a:lstStyle/>
          <a:p>
            <a:pPr eaLnBrk="1" hangingPunct="1"/>
            <a:r>
              <a:rPr lang="en-US" b="1" smtClean="0">
                <a:ea typeface="ＭＳ Ｐゴシック" pitchFamily="34" charset="-128"/>
              </a:rPr>
              <a:t>Cushing</a:t>
            </a:r>
            <a:r>
              <a:rPr lang="en-US" altLang="en-US" b="1" smtClean="0">
                <a:ea typeface="ＭＳ Ｐゴシック" pitchFamily="34" charset="-128"/>
              </a:rPr>
              <a:t>’</a:t>
            </a:r>
            <a:r>
              <a:rPr lang="en-US" b="1" smtClean="0">
                <a:ea typeface="ＭＳ Ｐゴシック" pitchFamily="34" charset="-128"/>
              </a:rPr>
              <a:t>s Disease</a:t>
            </a:r>
          </a:p>
        </p:txBody>
      </p:sp>
      <p:sp>
        <p:nvSpPr>
          <p:cNvPr id="3" name="Content Placeholder 2"/>
          <p:cNvSpPr>
            <a:spLocks noGrp="1"/>
          </p:cNvSpPr>
          <p:nvPr>
            <p:ph idx="1"/>
          </p:nvPr>
        </p:nvSpPr>
        <p:spPr>
          <a:xfrm>
            <a:off x="457200" y="1600200"/>
            <a:ext cx="8229600" cy="4495800"/>
          </a:xfrm>
        </p:spPr>
        <p:txBody>
          <a:bodyPr>
            <a:normAutofit/>
          </a:bodyPr>
          <a:lstStyle/>
          <a:p>
            <a:pPr eaLnBrk="1" hangingPunct="1">
              <a:lnSpc>
                <a:spcPct val="80000"/>
              </a:lnSpc>
            </a:pPr>
            <a:r>
              <a:rPr lang="en-US" sz="2200" smtClean="0">
                <a:ea typeface="ＭＳ Ｐゴシック" pitchFamily="34" charset="-128"/>
              </a:rPr>
              <a:t>A condition where the pituitary gland releases too much adrenocorticotropic hormone (ACTH), usually due to a tumor.  ACTH stimulates the production and release of cortisol, a stress hormone. Too much ACTH = too much cortisol.</a:t>
            </a:r>
          </a:p>
          <a:p>
            <a:pPr eaLnBrk="1" hangingPunct="1">
              <a:lnSpc>
                <a:spcPct val="80000"/>
              </a:lnSpc>
            </a:pPr>
            <a:r>
              <a:rPr lang="en-US" sz="2200" b="1" smtClean="0">
                <a:ea typeface="ＭＳ Ｐゴシック" pitchFamily="34" charset="-128"/>
              </a:rPr>
              <a:t>Symptoms</a:t>
            </a:r>
            <a:r>
              <a:rPr lang="en-US" sz="2200" smtClean="0">
                <a:ea typeface="ＭＳ Ｐゴシック" pitchFamily="34" charset="-128"/>
              </a:rPr>
              <a:t>: upper body obesity with thin arms and legs, round full face (moon face), collection of fat between the shoulders (buffalo hump), excess hair growth on the face or neck or chest, irregular menstrual cycle, decreased sexual desire, depression, anxiety, fatigue, frequent headaches, hypertension. </a:t>
            </a:r>
          </a:p>
          <a:p>
            <a:pPr eaLnBrk="1" hangingPunct="1">
              <a:lnSpc>
                <a:spcPct val="80000"/>
              </a:lnSpc>
            </a:pPr>
            <a:r>
              <a:rPr lang="en-US" sz="2200" b="1" smtClean="0">
                <a:ea typeface="ＭＳ Ｐゴシック" pitchFamily="34" charset="-128"/>
              </a:rPr>
              <a:t>Lab Tests </a:t>
            </a:r>
            <a:r>
              <a:rPr lang="en-US" sz="2200" smtClean="0">
                <a:ea typeface="ＭＳ Ｐゴシック" pitchFamily="34" charset="-128"/>
              </a:rPr>
              <a:t>to confirm elevated  cortisol levels.  Testing is then done to determine the cause. </a:t>
            </a:r>
          </a:p>
          <a:p>
            <a:pPr eaLnBrk="1" hangingPunct="1">
              <a:lnSpc>
                <a:spcPct val="80000"/>
              </a:lnSpc>
            </a:pPr>
            <a:r>
              <a:rPr lang="en-US" sz="2200" b="1" smtClean="0">
                <a:ea typeface="ＭＳ Ｐゴシック" pitchFamily="34" charset="-128"/>
              </a:rPr>
              <a:t>Treatment:  </a:t>
            </a:r>
            <a:r>
              <a:rPr lang="en-US" sz="2200" smtClean="0">
                <a:ea typeface="ＭＳ Ｐゴシック" pitchFamily="34" charset="-128"/>
              </a:rPr>
              <a:t>Radiation treatment or surgery to remove the pituitary gland tumor.  If the tumor does not respond to surgery or radiation, medications can be used to slow cortisol production but will need to be taken for life.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6673DB35-0AC3-45A7-9104-51156F17ABCE}" type="slidenum">
              <a:rPr lang="en-US" sz="1200">
                <a:solidFill>
                  <a:srgbClr val="898989"/>
                </a:solidFill>
              </a:rPr>
              <a:pPr eaLnBrk="1" hangingPunct="1"/>
              <a:t>28</a:t>
            </a:fld>
            <a:endParaRPr lang="en-US" sz="1200">
              <a:solidFill>
                <a:srgbClr val="898989"/>
              </a:solidFill>
            </a:endParaRPr>
          </a:p>
        </p:txBody>
      </p:sp>
    </p:spTree>
    <p:extLst>
      <p:ext uri="{BB962C8B-B14F-4D97-AF65-F5344CB8AC3E}">
        <p14:creationId xmlns:p14="http://schemas.microsoft.com/office/powerpoint/2010/main" val="21239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Interventions/Treatments</a:t>
            </a:r>
            <a:br>
              <a:rPr lang="en-US" b="1" dirty="0" smtClean="0">
                <a:ea typeface="+mj-ea"/>
                <a:cs typeface="+mj-cs"/>
              </a:rPr>
            </a:br>
            <a:r>
              <a:rPr lang="en-US" b="1" dirty="0" smtClean="0">
                <a:ea typeface="+mj-ea"/>
                <a:cs typeface="+mj-cs"/>
              </a:rPr>
              <a:t>for Low Potassium</a:t>
            </a:r>
            <a:endParaRPr lang="en-US" b="1" dirty="0">
              <a:ea typeface="+mj-ea"/>
              <a:cs typeface="+mj-cs"/>
            </a:endParaRPr>
          </a:p>
        </p:txBody>
      </p:sp>
      <p:sp>
        <p:nvSpPr>
          <p:cNvPr id="3" name="Content Placeholder 2"/>
          <p:cNvSpPr>
            <a:spLocks noGrp="1"/>
          </p:cNvSpPr>
          <p:nvPr>
            <p:ph idx="1"/>
          </p:nvPr>
        </p:nvSpPr>
        <p:spPr>
          <a:xfrm>
            <a:off x="457200" y="1524000"/>
            <a:ext cx="8229600" cy="1676400"/>
          </a:xfrm>
        </p:spPr>
        <p:txBody>
          <a:bodyPr rtlCol="0">
            <a:normAutofit fontScale="85000" lnSpcReduction="20000"/>
          </a:bodyPr>
          <a:lstStyle/>
          <a:p>
            <a:pPr eaLnBrk="1" fontAlgn="auto" hangingPunct="1">
              <a:spcAft>
                <a:spcPts val="0"/>
              </a:spcAft>
              <a:defRPr/>
            </a:pPr>
            <a:r>
              <a:rPr lang="en-US" dirty="0" smtClean="0">
                <a:ea typeface="+mn-ea"/>
                <a:cs typeface="+mn-cs"/>
              </a:rPr>
              <a:t>Need to determine and treat underlying cause</a:t>
            </a:r>
          </a:p>
          <a:p>
            <a:pPr eaLnBrk="1" fontAlgn="auto" hangingPunct="1">
              <a:spcAft>
                <a:spcPts val="0"/>
              </a:spcAft>
              <a:defRPr/>
            </a:pPr>
            <a:r>
              <a:rPr lang="en-US" dirty="0" smtClean="0">
                <a:ea typeface="+mn-ea"/>
                <a:cs typeface="+mn-cs"/>
              </a:rPr>
              <a:t>Get good IV access--send blood work and UA to lab</a:t>
            </a:r>
          </a:p>
          <a:p>
            <a:pPr eaLnBrk="1" fontAlgn="auto" hangingPunct="1">
              <a:spcAft>
                <a:spcPts val="0"/>
              </a:spcAft>
              <a:defRPr/>
            </a:pPr>
            <a:r>
              <a:rPr lang="en-US" dirty="0" smtClean="0">
                <a:ea typeface="+mn-ea"/>
                <a:cs typeface="+mn-cs"/>
              </a:rPr>
              <a:t>Increase potassium intake orally or correct with IV fluid</a:t>
            </a:r>
          </a:p>
          <a:p>
            <a:pPr eaLnBrk="1" fontAlgn="auto" hangingPunct="1">
              <a:spcAft>
                <a:spcPts val="0"/>
              </a:spcAft>
              <a:defRPr/>
            </a:pPr>
            <a:r>
              <a:rPr lang="en-US" dirty="0" smtClean="0">
                <a:ea typeface="+mn-ea"/>
                <a:cs typeface="+mn-cs"/>
              </a:rPr>
              <a:t>NEVER give K+ by IV push!!</a:t>
            </a:r>
          </a:p>
          <a:p>
            <a:pPr eaLnBrk="1" fontAlgn="auto" hangingPunct="1">
              <a:spcAft>
                <a:spcPts val="0"/>
              </a:spcAft>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67D0875F-616F-489B-9289-0784F1B13386}" type="slidenum">
              <a:rPr lang="en-US" sz="1200">
                <a:solidFill>
                  <a:srgbClr val="898989"/>
                </a:solidFill>
              </a:rPr>
              <a:pPr eaLnBrk="1" hangingPunct="1"/>
              <a:t>29</a:t>
            </a:fld>
            <a:endParaRPr lang="en-US" sz="1200">
              <a:solidFill>
                <a:srgbClr val="898989"/>
              </a:solidFill>
            </a:endParaRPr>
          </a:p>
        </p:txBody>
      </p:sp>
    </p:spTree>
    <p:extLst>
      <p:ext uri="{BB962C8B-B14F-4D97-AF65-F5344CB8AC3E}">
        <p14:creationId xmlns:p14="http://schemas.microsoft.com/office/powerpoint/2010/main" val="360618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315200" cy="1143000"/>
          </a:xfrm>
        </p:spPr>
        <p:txBody>
          <a:bodyPr rtlCol="0">
            <a:normAutofit fontScale="90000"/>
          </a:bodyPr>
          <a:lstStyle/>
          <a:p>
            <a:pPr eaLnBrk="1" fontAlgn="auto" hangingPunct="1">
              <a:spcAft>
                <a:spcPts val="0"/>
              </a:spcAft>
              <a:defRPr/>
            </a:pPr>
            <a:r>
              <a:rPr lang="en-US" b="1" dirty="0" smtClean="0">
                <a:ea typeface="+mj-ea"/>
                <a:cs typeface="+mj-cs"/>
              </a:rPr>
              <a:t>Reasons for Electrolyte Imbalances</a:t>
            </a:r>
            <a:endParaRPr lang="en-US" b="1" dirty="0">
              <a:ea typeface="+mj-ea"/>
              <a:cs typeface="+mj-cs"/>
            </a:endParaRPr>
          </a:p>
        </p:txBody>
      </p:sp>
      <p:sp>
        <p:nvSpPr>
          <p:cNvPr id="20482" name="Content Placeholder 2"/>
          <p:cNvSpPr>
            <a:spLocks noGrp="1"/>
          </p:cNvSpPr>
          <p:nvPr>
            <p:ph idx="1"/>
          </p:nvPr>
        </p:nvSpPr>
        <p:spPr>
          <a:xfrm>
            <a:off x="685800" y="1600200"/>
            <a:ext cx="7239000" cy="4525963"/>
          </a:xfrm>
        </p:spPr>
        <p:txBody>
          <a:bodyPr/>
          <a:lstStyle/>
          <a:p>
            <a:pPr algn="ctr" eaLnBrk="1" hangingPunct="1">
              <a:buFont typeface="Arial" pitchFamily="34" charset="0"/>
              <a:buNone/>
            </a:pPr>
            <a:r>
              <a:rPr lang="en-US" i="1" dirty="0" smtClean="0">
                <a:ea typeface="ＭＳ Ｐゴシック" pitchFamily="34" charset="-128"/>
              </a:rPr>
              <a:t>Abnormalities occur when electrolyte concentrations are imbalanced between intercellular and extracellular fluids</a:t>
            </a:r>
          </a:p>
          <a:p>
            <a:pPr eaLnBrk="1" hangingPunct="1">
              <a:buFont typeface="Arial" pitchFamily="34" charset="0"/>
              <a:buNone/>
            </a:pPr>
            <a:endParaRPr lang="en-US" dirty="0" smtClean="0">
              <a:ea typeface="ＭＳ Ｐゴシック" pitchFamily="34" charset="-128"/>
            </a:endParaRPr>
          </a:p>
          <a:p>
            <a:pPr eaLnBrk="1" hangingPunct="1">
              <a:buFont typeface="Arial" pitchFamily="34" charset="0"/>
              <a:buNone/>
            </a:pPr>
            <a:endParaRPr lang="en-US" dirty="0" smtClean="0">
              <a:ea typeface="ＭＳ Ｐゴシック" pitchFamily="34" charset="-128"/>
            </a:endParaRPr>
          </a:p>
          <a:p>
            <a:pPr eaLnBrk="1" hangingPunct="1"/>
            <a:r>
              <a:rPr lang="en-US" dirty="0" smtClean="0">
                <a:ea typeface="ＭＳ Ｐゴシック" pitchFamily="34" charset="-128"/>
              </a:rPr>
              <a:t>Kidney Dysfunction</a:t>
            </a:r>
          </a:p>
          <a:p>
            <a:pPr eaLnBrk="1" hangingPunct="1"/>
            <a:r>
              <a:rPr lang="en-US" dirty="0" smtClean="0">
                <a:ea typeface="ＭＳ Ｐゴシック" pitchFamily="34" charset="-128"/>
              </a:rPr>
              <a:t>Lack of Water: Dehydration or Diarrhea</a:t>
            </a:r>
          </a:p>
          <a:p>
            <a:pPr eaLnBrk="1" hangingPunct="1"/>
            <a:r>
              <a:rPr lang="en-US" dirty="0" smtClean="0">
                <a:ea typeface="ＭＳ Ｐゴシック" pitchFamily="34" charset="-128"/>
              </a:rPr>
              <a:t>Medication Side Effects</a:t>
            </a:r>
          </a:p>
        </p:txBody>
      </p:sp>
    </p:spTree>
    <p:extLst>
      <p:ext uri="{BB962C8B-B14F-4D97-AF65-F5344CB8AC3E}">
        <p14:creationId xmlns:p14="http://schemas.microsoft.com/office/powerpoint/2010/main" val="118765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3451358"/>
              </p:ext>
            </p:extLst>
          </p:nvPr>
        </p:nvGraphicFramePr>
        <p:xfrm>
          <a:off x="457200" y="457200"/>
          <a:ext cx="8458200" cy="5215857"/>
        </p:xfrm>
        <a:graphic>
          <a:graphicData uri="http://schemas.openxmlformats.org/drawingml/2006/table">
            <a:tbl>
              <a:tblPr firstRow="1" bandRow="1">
                <a:tableStyleId>{073A0DAA-6AF3-43AB-8588-CEC1D06C72B9}</a:tableStyleId>
              </a:tblPr>
              <a:tblGrid>
                <a:gridCol w="2819400"/>
                <a:gridCol w="2845266"/>
                <a:gridCol w="2793534"/>
              </a:tblGrid>
              <a:tr h="1295400">
                <a:tc>
                  <a:txBody>
                    <a:bodyPr/>
                    <a:lstStyle/>
                    <a:p>
                      <a:pPr algn="ctr"/>
                      <a:r>
                        <a:rPr lang="en-US" sz="1800" dirty="0" smtClean="0"/>
                        <a:t>Mild or Moderately Low Potassium Level</a:t>
                      </a:r>
                    </a:p>
                    <a:p>
                      <a:pPr algn="ctr"/>
                      <a:r>
                        <a:rPr lang="en-US" sz="1800" dirty="0" smtClean="0"/>
                        <a:t>(2.5-3.5 mEq/L)</a:t>
                      </a:r>
                      <a:endParaRPr lang="en-US" sz="1800" dirty="0">
                        <a:solidFill>
                          <a:srgbClr val="000000"/>
                        </a:solidFill>
                      </a:endParaRPr>
                    </a:p>
                  </a:txBody>
                  <a:tcPr marT="45731" marB="45731"/>
                </a:tc>
                <a:tc>
                  <a:txBody>
                    <a:bodyPr/>
                    <a:lstStyle/>
                    <a:p>
                      <a:pPr algn="ctr"/>
                      <a:r>
                        <a:rPr lang="en-US" sz="1800" dirty="0" smtClean="0"/>
                        <a:t>Low Potassium Level</a:t>
                      </a:r>
                    </a:p>
                    <a:p>
                      <a:pPr algn="ctr"/>
                      <a:r>
                        <a:rPr lang="en-US" sz="1800" dirty="0" smtClean="0"/>
                        <a:t>(less than 2.5 mEq/L)</a:t>
                      </a:r>
                      <a:endParaRPr lang="en-US" sz="1800" dirty="0">
                        <a:solidFill>
                          <a:srgbClr val="000000"/>
                        </a:solidFill>
                      </a:endParaRPr>
                    </a:p>
                  </a:txBody>
                  <a:tcPr marT="45731" marB="45731"/>
                </a:tc>
                <a:tc>
                  <a:txBody>
                    <a:bodyPr/>
                    <a:lstStyle/>
                    <a:p>
                      <a:pPr algn="ctr"/>
                      <a:r>
                        <a:rPr lang="en-US" sz="1800" dirty="0" smtClean="0"/>
                        <a:t>Severely Low Potassium Level</a:t>
                      </a:r>
                    </a:p>
                    <a:p>
                      <a:pPr algn="ctr"/>
                      <a:r>
                        <a:rPr lang="en-US" sz="1800" dirty="0" smtClean="0"/>
                        <a:t>(less</a:t>
                      </a:r>
                      <a:r>
                        <a:rPr lang="en-US" sz="1800" baseline="0" dirty="0" smtClean="0"/>
                        <a:t> than 2.0 mEq/L)</a:t>
                      </a:r>
                      <a:endParaRPr lang="en-US" sz="1800" dirty="0">
                        <a:solidFill>
                          <a:srgbClr val="000000"/>
                        </a:solidFill>
                      </a:endParaRPr>
                    </a:p>
                  </a:txBody>
                  <a:tcPr marT="45731" marB="45731"/>
                </a:tc>
              </a:tr>
              <a:tr h="1085795">
                <a:tc>
                  <a:txBody>
                    <a:bodyPr/>
                    <a:lstStyle/>
                    <a:p>
                      <a:pPr algn="ctr"/>
                      <a:r>
                        <a:rPr lang="en-US" sz="2000" b="1" dirty="0" smtClean="0"/>
                        <a:t>no symptoms, or only minor complaints</a:t>
                      </a:r>
                      <a:endParaRPr lang="en-US" sz="2000" b="1" dirty="0" smtClean="0">
                        <a:solidFill>
                          <a:srgbClr val="000000"/>
                        </a:solidFill>
                      </a:endParaRPr>
                    </a:p>
                  </a:txBody>
                  <a:tcPr marT="45731" marB="45731"/>
                </a:tc>
                <a:tc>
                  <a:txBody>
                    <a:bodyPr/>
                    <a:lstStyle/>
                    <a:p>
                      <a:pPr algn="ctr"/>
                      <a:r>
                        <a:rPr lang="en-US" sz="2000" b="1" dirty="0" smtClean="0"/>
                        <a:t>if cardiac arrhythmias or significant symptoms are present</a:t>
                      </a:r>
                      <a:endParaRPr lang="en-US" sz="2000" b="1" dirty="0">
                        <a:solidFill>
                          <a:srgbClr val="000000"/>
                        </a:solidFill>
                      </a:endParaRPr>
                    </a:p>
                  </a:txBody>
                  <a:tcPr marT="45731" marB="45731"/>
                </a:tc>
                <a:tc>
                  <a:txBody>
                    <a:bodyPr/>
                    <a:lstStyle/>
                    <a:p>
                      <a:pPr algn="ctr"/>
                      <a:endParaRPr lang="en-US" sz="3200" dirty="0">
                        <a:solidFill>
                          <a:srgbClr val="000000"/>
                        </a:solidFill>
                      </a:endParaRPr>
                    </a:p>
                  </a:txBody>
                  <a:tcPr marT="45731" marB="45731"/>
                </a:tc>
              </a:tr>
              <a:tr h="2195065">
                <a:tc>
                  <a:txBody>
                    <a:bodyPr/>
                    <a:lstStyle/>
                    <a:p>
                      <a:pPr algn="ctr"/>
                      <a:r>
                        <a:rPr lang="en-US" sz="2000" dirty="0" smtClean="0"/>
                        <a:t>treat with liquid or pill potassium--preferred because it is easy to administer, safe, inexpensive, and readily absorbed from the gastrointestinal tract. </a:t>
                      </a:r>
                      <a:endParaRPr lang="en-US" sz="2000" dirty="0" smtClean="0">
                        <a:solidFill>
                          <a:srgbClr val="000000"/>
                        </a:solidFill>
                      </a:endParaRPr>
                    </a:p>
                  </a:txBody>
                  <a:tcPr marT="45731" marB="45731"/>
                </a:tc>
                <a:tc>
                  <a:txBody>
                    <a:bodyPr/>
                    <a:lstStyle/>
                    <a:p>
                      <a:pPr algn="ctr"/>
                      <a:r>
                        <a:rPr lang="en-US" sz="2000" dirty="0" smtClean="0"/>
                        <a:t>IV potassium should be given--admission or observation in the hospital is indicated. Replacing potassium takes several hours as it must be administered very slowly intravenously to avoid problems.</a:t>
                      </a:r>
                      <a:endParaRPr lang="en-US" sz="2000" dirty="0">
                        <a:solidFill>
                          <a:srgbClr val="000000"/>
                        </a:solidFill>
                      </a:endParaRPr>
                    </a:p>
                  </a:txBody>
                  <a:tcPr marT="45731" marB="45731"/>
                </a:tc>
                <a:tc>
                  <a:txBody>
                    <a:bodyPr/>
                    <a:lstStyle/>
                    <a:p>
                      <a:pPr algn="ctr"/>
                      <a:r>
                        <a:rPr lang="en-US" sz="2000" dirty="0" smtClean="0"/>
                        <a:t>both IV potassium and oral medication are necessary</a:t>
                      </a:r>
                      <a:endParaRPr lang="en-US" sz="2000" dirty="0">
                        <a:solidFill>
                          <a:srgbClr val="000000"/>
                        </a:solidFill>
                      </a:endParaRPr>
                    </a:p>
                  </a:txBody>
                  <a:tcPr marT="45731" marB="45731"/>
                </a:tc>
              </a:tr>
            </a:tbl>
          </a:graphicData>
        </a:graphic>
      </p:graphicFrame>
    </p:spTree>
    <p:extLst>
      <p:ext uri="{BB962C8B-B14F-4D97-AF65-F5344CB8AC3E}">
        <p14:creationId xmlns:p14="http://schemas.microsoft.com/office/powerpoint/2010/main" val="3839897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b="1" smtClean="0">
                <a:ea typeface="ＭＳ Ｐゴシック" pitchFamily="34" charset="-128"/>
              </a:rPr>
              <a:t>IV Treatment of Low Potassium</a:t>
            </a:r>
            <a:br>
              <a:rPr lang="en-US" b="1" smtClean="0">
                <a:ea typeface="ＭＳ Ｐゴシック" pitchFamily="34" charset="-128"/>
              </a:rPr>
            </a:br>
            <a:r>
              <a:rPr lang="en-US" sz="2200" b="1" smtClean="0">
                <a:ea typeface="ＭＳ Ｐゴシック" pitchFamily="34" charset="-128"/>
              </a:rPr>
              <a:t>per UofM CVC ICU Protocol Guidelines</a:t>
            </a:r>
            <a:endParaRPr lang="en-US" sz="2200" smtClean="0">
              <a:ea typeface="ＭＳ Ｐゴシック" pitchFamily="34"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320522387"/>
              </p:ext>
            </p:extLst>
          </p:nvPr>
        </p:nvGraphicFramePr>
        <p:xfrm>
          <a:off x="228600" y="1905000"/>
          <a:ext cx="8686800" cy="4648203"/>
        </p:xfrm>
        <a:graphic>
          <a:graphicData uri="http://schemas.openxmlformats.org/drawingml/2006/table">
            <a:tbl>
              <a:tblPr>
                <a:tableStyleId>{775DCB02-9BB8-47FD-8907-85C794F793BA}</a:tableStyleId>
              </a:tblPr>
              <a:tblGrid>
                <a:gridCol w="2547571"/>
                <a:gridCol w="2939104"/>
                <a:gridCol w="3200125"/>
              </a:tblGrid>
              <a:tr h="909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err="1" smtClean="0">
                          <a:ln>
                            <a:noFill/>
                          </a:ln>
                          <a:solidFill>
                            <a:srgbClr val="FF0000"/>
                          </a:solidFill>
                          <a:effectLst/>
                        </a:rPr>
                        <a:t>Serum</a:t>
                      </a:r>
                      <a:r>
                        <a:rPr kumimoji="0" lang="fr-FR" sz="2000" b="1" u="none" strike="noStrike" cap="none" normalizeH="0" baseline="0" dirty="0" smtClean="0">
                          <a:ln>
                            <a:noFill/>
                          </a:ln>
                          <a:solidFill>
                            <a:srgbClr val="FF0000"/>
                          </a:solidFill>
                          <a:effectLst/>
                        </a:rPr>
                        <a:t> potassium concentration</a:t>
                      </a:r>
                      <a:endParaRPr kumimoji="0" lang="en-US" sz="2000" b="1" i="0" u="none" strike="noStrike" cap="none" normalizeH="0" baseline="0" dirty="0" smtClean="0">
                        <a:ln>
                          <a:noFill/>
                        </a:ln>
                        <a:solidFill>
                          <a:srgbClr val="FF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FF0000"/>
                          </a:solidFill>
                          <a:effectLst/>
                        </a:rPr>
                        <a:t>Intravenous potassium dose</a:t>
                      </a:r>
                      <a:r>
                        <a:rPr kumimoji="0" lang="en-US" sz="2000" b="1" u="none" strike="noStrike" cap="none" normalizeH="0" baseline="30000" dirty="0" smtClean="0">
                          <a:ln>
                            <a:noFill/>
                          </a:ln>
                          <a:solidFill>
                            <a:srgbClr val="FF0000"/>
                          </a:solidFill>
                          <a:effectLst/>
                        </a:rPr>
                        <a:t>†</a:t>
                      </a:r>
                      <a:endParaRPr kumimoji="0" lang="en-US" sz="2000" b="1" i="0" u="none" strike="noStrike" cap="none" normalizeH="0" baseline="0" dirty="0" smtClean="0">
                        <a:ln>
                          <a:noFill/>
                        </a:ln>
                        <a:solidFill>
                          <a:srgbClr val="FF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rgbClr val="FF0000"/>
                          </a:solidFill>
                          <a:effectLst/>
                        </a:rPr>
                        <a:t>Recheck serum potassium concentration</a:t>
                      </a:r>
                      <a:endParaRPr kumimoji="0" lang="en-US" sz="2000" b="1" i="0" u="none" strike="noStrike" cap="none" normalizeH="0" baseline="0" dirty="0" smtClean="0">
                        <a:ln>
                          <a:noFill/>
                        </a:ln>
                        <a:solidFill>
                          <a:srgbClr val="FF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r>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3.8 – 3.9 </a:t>
                      </a:r>
                      <a:r>
                        <a:rPr kumimoji="0" lang="en-US" sz="1600" b="1" u="none" strike="noStrike" cap="none" normalizeH="0" baseline="0" dirty="0" err="1" smtClean="0">
                          <a:ln>
                            <a:noFill/>
                          </a:ln>
                          <a:effectLst/>
                        </a:rPr>
                        <a:t>mEq</a:t>
                      </a:r>
                      <a:r>
                        <a:rPr kumimoji="0" lang="en-US" sz="1600" b="1" u="none" strike="noStrike" cap="none" normalizeH="0" baseline="0" dirty="0" smtClean="0">
                          <a:ln>
                            <a:noFill/>
                          </a:ln>
                          <a:effectLst/>
                        </a:rPr>
                        <a:t>/L</a:t>
                      </a:r>
                      <a:endParaRPr kumimoji="0" lang="en-US" sz="1600" b="1"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20 mEq potassium intravenously</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 2 hours after completing dose</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r>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3.5 – 3.7 mEq/L</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40 mEq potassium intravenously</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 2 hours after completing dose</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r>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3.2 – 3.4 mEq/L</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50 mEq potassium intravenously</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 2 hours after completing dose</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r>
              <a:tr h="715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2.9 – 3.1 mEq/L</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60 mEq potassium intravenously</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Immediately after completing dose</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r>
              <a:tr h="874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&lt;  2.9 mEq/L</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smtClean="0">
                          <a:ln>
                            <a:noFill/>
                          </a:ln>
                          <a:effectLst/>
                        </a:rPr>
                        <a:t>80 mEq potassium intravenously and notify MD</a:t>
                      </a:r>
                      <a:endParaRPr kumimoji="0" lang="en-US" sz="16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rPr>
                        <a:t>Immediately after completing dose</a:t>
                      </a:r>
                      <a:endParaRPr kumimoji="0" lang="en-US" sz="1600" b="1"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tc>
              </a:tr>
            </a:tbl>
          </a:graphicData>
        </a:graphic>
      </p:graphicFrame>
      <p:sp>
        <p:nvSpPr>
          <p:cNvPr id="7" name="Slide Number Placeholder 6"/>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2EDFF4D3-1430-4615-B44F-75385ADDEB81}" type="slidenum">
              <a:rPr lang="en-US" sz="1200">
                <a:solidFill>
                  <a:srgbClr val="898989"/>
                </a:solidFill>
              </a:rPr>
              <a:pPr eaLnBrk="1" hangingPunct="1"/>
              <a:t>31</a:t>
            </a:fld>
            <a:endParaRPr lang="en-US" sz="1200">
              <a:solidFill>
                <a:srgbClr val="898989"/>
              </a:solidFill>
            </a:endParaRPr>
          </a:p>
        </p:txBody>
      </p:sp>
    </p:spTree>
    <p:extLst>
      <p:ext uri="{BB962C8B-B14F-4D97-AF65-F5344CB8AC3E}">
        <p14:creationId xmlns:p14="http://schemas.microsoft.com/office/powerpoint/2010/main" val="2329448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1062497"/>
              </p:ext>
            </p:extLst>
          </p:nvPr>
        </p:nvGraphicFramePr>
        <p:xfrm>
          <a:off x="304800" y="381000"/>
          <a:ext cx="8229600" cy="6116638"/>
        </p:xfrm>
        <a:graphic>
          <a:graphicData uri="http://schemas.openxmlformats.org/drawingml/2006/table">
            <a:tbl>
              <a:tblPr>
                <a:tableStyleId>{3C2FFA5D-87B4-456A-9821-1D502468CF0F}</a:tableStyleId>
              </a:tblPr>
              <a:tblGrid>
                <a:gridCol w="2547938"/>
                <a:gridCol w="5681662"/>
              </a:tblGrid>
              <a:tr h="3956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t>† Rate of Intravenous Potassium Infusion</a:t>
                      </a:r>
                      <a:endParaRPr lang="en-US" sz="2400" b="1" dirty="0" smtClean="0"/>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smtClean="0"/>
                        <a:t>10 mEq potassium/hour; can increase to 20 mEq/hour, but continuous cardiac monitoring and infusion via a central venous catheter are recommended for infusion rates &gt; 10 mEq potassium/hour.  </a:t>
                      </a:r>
                      <a:endParaRPr lang="en-US" sz="2400" b="1" smtClean="0"/>
                    </a:p>
                  </a:txBody>
                  <a:tcPr marL="68580" marR="68580" marT="0" marB="0" anchor="ctr" horzOverflow="overflow"/>
                </a:tc>
              </a:tr>
              <a:tr h="216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t>Maximum Potassium Concentration</a:t>
                      </a:r>
                      <a:endParaRPr lang="en-US" sz="2400" b="1" dirty="0" smtClean="0"/>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t>80 </a:t>
                      </a:r>
                      <a:r>
                        <a:rPr lang="en-US" sz="2400" dirty="0" err="1" smtClean="0"/>
                        <a:t>mEq</a:t>
                      </a:r>
                      <a:r>
                        <a:rPr lang="en-US" sz="2400" dirty="0" smtClean="0"/>
                        <a:t>/L via a peripheral vein; up to 120 </a:t>
                      </a:r>
                      <a:r>
                        <a:rPr lang="en-US" sz="2400" dirty="0" err="1" smtClean="0"/>
                        <a:t>mEq</a:t>
                      </a:r>
                      <a:r>
                        <a:rPr lang="en-US" sz="2400" dirty="0" smtClean="0"/>
                        <a:t>/L via a central vein (admixed in NS or ½ NS)</a:t>
                      </a:r>
                      <a:endParaRPr lang="en-US" sz="2400" b="1" dirty="0" smtClean="0"/>
                    </a:p>
                  </a:txBody>
                  <a:tcPr marL="68580" marR="68580" marT="0" marB="0" anchor="ctr" horzOverflow="overflow"/>
                </a:tc>
              </a:tr>
            </a:tbl>
          </a:graphicData>
        </a:graphic>
      </p:graphicFrame>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9B6F6E72-DA40-47E4-8977-5522F977E531}" type="slidenum">
              <a:rPr lang="en-US" sz="1200">
                <a:solidFill>
                  <a:srgbClr val="898989"/>
                </a:solidFill>
              </a:rPr>
              <a:pPr eaLnBrk="1" hangingPunct="1"/>
              <a:t>32</a:t>
            </a:fld>
            <a:endParaRPr lang="en-US" sz="1200">
              <a:solidFill>
                <a:srgbClr val="898989"/>
              </a:solidFill>
            </a:endParaRPr>
          </a:p>
        </p:txBody>
      </p:sp>
    </p:spTree>
    <p:extLst>
      <p:ext uri="{BB962C8B-B14F-4D97-AF65-F5344CB8AC3E}">
        <p14:creationId xmlns:p14="http://schemas.microsoft.com/office/powerpoint/2010/main" val="3643164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838200"/>
            <a:ext cx="8229600" cy="5181600"/>
          </a:xfrm>
        </p:spPr>
        <p:txBody>
          <a:bodyPr/>
          <a:lstStyle/>
          <a:p>
            <a:pPr algn="ctr" eaLnBrk="1" hangingPunct="1"/>
            <a:r>
              <a:rPr lang="en-US" sz="6600" b="1" u="sng" dirty="0" smtClean="0">
                <a:ea typeface="ＭＳ Ｐゴシック" pitchFamily="34" charset="-128"/>
              </a:rPr>
              <a:t>HYPERKALEMIA</a:t>
            </a:r>
            <a:r>
              <a:rPr lang="en-US" sz="6600" b="1" dirty="0" smtClean="0">
                <a:ea typeface="ＭＳ Ｐゴシック" pitchFamily="34" charset="-128"/>
              </a:rPr>
              <a:t/>
            </a:r>
            <a:br>
              <a:rPr lang="en-US" sz="6600" b="1" dirty="0" smtClean="0">
                <a:ea typeface="ＭＳ Ｐゴシック" pitchFamily="34" charset="-128"/>
              </a:rPr>
            </a:br>
            <a:r>
              <a:rPr lang="en-US" sz="6600" b="1" dirty="0" smtClean="0">
                <a:ea typeface="ＭＳ Ｐゴシック" pitchFamily="34" charset="-128"/>
              </a:rPr>
              <a:t>HIGH POTASSIUM</a:t>
            </a:r>
            <a:endParaRPr lang="en-US" sz="6600" dirty="0" smtClean="0">
              <a:ea typeface="ＭＳ Ｐゴシック" pitchFamily="34" charset="-128"/>
            </a:endParaRP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998D71E-B28D-421E-9F4F-484732F89A80}" type="slidenum">
              <a:rPr lang="en-US" sz="1200">
                <a:solidFill>
                  <a:srgbClr val="898989"/>
                </a:solidFill>
              </a:rPr>
              <a:pPr eaLnBrk="1" hangingPunct="1"/>
              <a:t>33</a:t>
            </a:fld>
            <a:endParaRPr lang="en-US" sz="1200">
              <a:solidFill>
                <a:srgbClr val="898989"/>
              </a:solidFill>
            </a:endParaRPr>
          </a:p>
        </p:txBody>
      </p:sp>
    </p:spTree>
    <p:extLst>
      <p:ext uri="{BB962C8B-B14F-4D97-AF65-F5344CB8AC3E}">
        <p14:creationId xmlns:p14="http://schemas.microsoft.com/office/powerpoint/2010/main" val="148346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Signs and Symptoms High Potassium</a:t>
            </a:r>
            <a:endParaRPr lang="en-US" b="1" dirty="0">
              <a:ea typeface="+mj-ea"/>
              <a:cs typeface="+mj-cs"/>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smtClean="0">
                <a:ea typeface="+mn-ea"/>
                <a:cs typeface="+mn-cs"/>
              </a:rPr>
              <a:t>Can be </a:t>
            </a:r>
            <a:r>
              <a:rPr lang="en-US" dirty="0">
                <a:ea typeface="+mn-ea"/>
                <a:cs typeface="+mn-cs"/>
              </a:rPr>
              <a:t>life threatening </a:t>
            </a:r>
            <a:r>
              <a:rPr lang="en-US" dirty="0" smtClean="0">
                <a:ea typeface="+mn-ea"/>
                <a:cs typeface="+mn-cs"/>
              </a:rPr>
              <a:t>if high K+ </a:t>
            </a:r>
            <a:r>
              <a:rPr lang="en-US" dirty="0">
                <a:ea typeface="+mn-ea"/>
                <a:cs typeface="+mn-cs"/>
              </a:rPr>
              <a:t>causes </a:t>
            </a:r>
            <a:r>
              <a:rPr lang="en-US" dirty="0" smtClean="0">
                <a:ea typeface="+mn-ea"/>
                <a:cs typeface="+mn-cs"/>
              </a:rPr>
              <a:t>a potentially life-threatening heart rhythm</a:t>
            </a:r>
          </a:p>
          <a:p>
            <a:pPr eaLnBrk="1" fontAlgn="auto" hangingPunct="1">
              <a:spcAft>
                <a:spcPts val="0"/>
              </a:spcAft>
              <a:defRPr/>
            </a:pPr>
            <a:r>
              <a:rPr lang="en-US" dirty="0" smtClean="0">
                <a:ea typeface="+mn-ea"/>
                <a:cs typeface="+mn-cs"/>
              </a:rPr>
              <a:t>ECG </a:t>
            </a:r>
            <a:r>
              <a:rPr lang="en-US" dirty="0">
                <a:ea typeface="+mn-ea"/>
                <a:cs typeface="+mn-cs"/>
              </a:rPr>
              <a:t>changes: peaked T waves, prolonged PR interval, wide QRS complex </a:t>
            </a:r>
          </a:p>
          <a:p>
            <a:pPr eaLnBrk="1" fontAlgn="auto" hangingPunct="1">
              <a:spcAft>
                <a:spcPts val="0"/>
              </a:spcAft>
              <a:defRPr/>
            </a:pPr>
            <a:r>
              <a:rPr lang="en-US" dirty="0" smtClean="0">
                <a:ea typeface="+mn-ea"/>
                <a:cs typeface="+mn-cs"/>
              </a:rPr>
              <a:t>Nausea</a:t>
            </a:r>
          </a:p>
          <a:p>
            <a:pPr eaLnBrk="1" fontAlgn="auto" hangingPunct="1">
              <a:spcAft>
                <a:spcPts val="0"/>
              </a:spcAft>
              <a:defRPr/>
            </a:pPr>
            <a:r>
              <a:rPr lang="en-US" dirty="0" smtClean="0">
                <a:ea typeface="+mn-ea"/>
                <a:cs typeface="+mn-cs"/>
              </a:rPr>
              <a:t>Fatigue</a:t>
            </a:r>
          </a:p>
          <a:p>
            <a:pPr eaLnBrk="1" fontAlgn="auto" hangingPunct="1">
              <a:spcAft>
                <a:spcPts val="0"/>
              </a:spcAft>
              <a:defRPr/>
            </a:pPr>
            <a:r>
              <a:rPr lang="en-US" dirty="0" smtClean="0">
                <a:ea typeface="+mn-ea"/>
                <a:cs typeface="+mn-cs"/>
              </a:rPr>
              <a:t>Muscle weakness, tingling sensation</a:t>
            </a:r>
          </a:p>
          <a:p>
            <a:pPr eaLnBrk="1" fontAlgn="auto" hangingPunct="1">
              <a:spcAft>
                <a:spcPts val="0"/>
              </a:spcAft>
              <a:defRPr/>
            </a:pPr>
            <a:r>
              <a:rPr lang="en-US" dirty="0" smtClean="0">
                <a:ea typeface="+mn-ea"/>
                <a:cs typeface="+mn-cs"/>
              </a:rPr>
              <a:t>Bradycardia</a:t>
            </a:r>
          </a:p>
          <a:p>
            <a:pPr eaLnBrk="1" fontAlgn="auto" hangingPunct="1">
              <a:spcAft>
                <a:spcPts val="0"/>
              </a:spcAft>
              <a:defRPr/>
            </a:pPr>
            <a:r>
              <a:rPr lang="en-US" dirty="0" smtClean="0">
                <a:ea typeface="+mn-ea"/>
                <a:cs typeface="+mn-cs"/>
              </a:rPr>
              <a:t>Weak pulses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AEB8CC6F-315D-45B3-AC7D-6E343D04CF57}" type="slidenum">
              <a:rPr lang="en-US" sz="1200">
                <a:solidFill>
                  <a:srgbClr val="898989"/>
                </a:solidFill>
              </a:rPr>
              <a:pPr eaLnBrk="1" hangingPunct="1"/>
              <a:t>34</a:t>
            </a:fld>
            <a:endParaRPr lang="en-US" sz="1200">
              <a:solidFill>
                <a:srgbClr val="898989"/>
              </a:solidFill>
            </a:endParaRPr>
          </a:p>
        </p:txBody>
      </p:sp>
    </p:spTree>
    <p:extLst>
      <p:ext uri="{BB962C8B-B14F-4D97-AF65-F5344CB8AC3E}">
        <p14:creationId xmlns:p14="http://schemas.microsoft.com/office/powerpoint/2010/main" val="2225556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0BD8F9ED-7A98-4A9E-B421-62B1A39EC9E2}" type="slidenum">
              <a:rPr lang="en-US" sz="1200">
                <a:solidFill>
                  <a:srgbClr val="898989"/>
                </a:solidFill>
              </a:rPr>
              <a:pPr eaLnBrk="1" hangingPunct="1"/>
              <a:t>35</a:t>
            </a:fld>
            <a:endParaRPr lang="en-US" sz="1200">
              <a:solidFill>
                <a:srgbClr val="898989"/>
              </a:solidFill>
            </a:endParaRPr>
          </a:p>
        </p:txBody>
      </p:sp>
      <p:pic>
        <p:nvPicPr>
          <p:cNvPr id="2050" name="Picture 2" descr="C:\Users\User\Desktop\First ED ECG 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152400"/>
            <a:ext cx="91512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2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b="1" smtClean="0">
                <a:ea typeface="ＭＳ Ｐゴシック" pitchFamily="34" charset="-128"/>
              </a:rPr>
              <a:t>Causes of Hyperkalemia</a:t>
            </a:r>
          </a:p>
        </p:txBody>
      </p:sp>
      <p:sp>
        <p:nvSpPr>
          <p:cNvPr id="3" name="Content Placeholder 2"/>
          <p:cNvSpPr>
            <a:spLocks noGrp="1"/>
          </p:cNvSpPr>
          <p:nvPr>
            <p:ph idx="1"/>
          </p:nvPr>
        </p:nvSpPr>
        <p:spPr>
          <a:xfrm>
            <a:off x="457200" y="1676400"/>
            <a:ext cx="8229600" cy="4449763"/>
          </a:xfrm>
        </p:spPr>
        <p:txBody>
          <a:bodyPr>
            <a:normAutofit/>
          </a:bodyPr>
          <a:lstStyle/>
          <a:p>
            <a:pPr eaLnBrk="1" hangingPunct="1">
              <a:lnSpc>
                <a:spcPct val="80000"/>
              </a:lnSpc>
            </a:pPr>
            <a:r>
              <a:rPr lang="en-US" sz="2500" smtClean="0">
                <a:ea typeface="ＭＳ Ｐゴシック" pitchFamily="34" charset="-128"/>
              </a:rPr>
              <a:t>Often related to renal issues </a:t>
            </a:r>
            <a:r>
              <a:rPr lang="en-US" sz="2500" i="1" smtClean="0">
                <a:ea typeface="ＭＳ Ｐゴシック" pitchFamily="34" charset="-128"/>
              </a:rPr>
              <a:t>(acute failure, stones, inflammation, transplant rejection, etc).  </a:t>
            </a:r>
            <a:r>
              <a:rPr lang="en-US" sz="2500" smtClean="0">
                <a:ea typeface="ＭＳ Ｐゴシック" pitchFamily="34" charset="-128"/>
              </a:rPr>
              <a:t>K+ levels build up because it can</a:t>
            </a:r>
            <a:r>
              <a:rPr lang="en-US" altLang="en-US" sz="2500" smtClean="0">
                <a:ea typeface="ＭＳ Ｐゴシック" pitchFamily="34" charset="-128"/>
              </a:rPr>
              <a:t>’</a:t>
            </a:r>
            <a:r>
              <a:rPr lang="en-US" sz="2500" smtClean="0">
                <a:ea typeface="ＭＳ Ｐゴシック" pitchFamily="34" charset="-128"/>
              </a:rPr>
              <a:t>t be excreted in the urine. </a:t>
            </a:r>
          </a:p>
          <a:p>
            <a:pPr eaLnBrk="1" hangingPunct="1">
              <a:lnSpc>
                <a:spcPct val="80000"/>
              </a:lnSpc>
            </a:pPr>
            <a:r>
              <a:rPr lang="en-US" sz="2500" smtClean="0">
                <a:ea typeface="ＭＳ Ｐゴシック" pitchFamily="34" charset="-128"/>
              </a:rPr>
              <a:t>Using potassium supplements (RX or OTC)</a:t>
            </a:r>
          </a:p>
          <a:p>
            <a:pPr eaLnBrk="1" hangingPunct="1">
              <a:lnSpc>
                <a:spcPct val="80000"/>
              </a:lnSpc>
            </a:pPr>
            <a:r>
              <a:rPr lang="en-US" sz="2500" smtClean="0">
                <a:ea typeface="ＭＳ Ｐゴシック" pitchFamily="34" charset="-128"/>
              </a:rPr>
              <a:t>Medications: Steroid use, NSAID use, some diuretic use, ACE Inhibitors</a:t>
            </a:r>
          </a:p>
          <a:p>
            <a:pPr eaLnBrk="1" hangingPunct="1">
              <a:lnSpc>
                <a:spcPct val="80000"/>
              </a:lnSpc>
            </a:pPr>
            <a:r>
              <a:rPr lang="en-US" sz="2500" smtClean="0">
                <a:ea typeface="ＭＳ Ｐゴシック" pitchFamily="34" charset="-128"/>
              </a:rPr>
              <a:t>Severe burns or trauma injuries</a:t>
            </a:r>
          </a:p>
          <a:p>
            <a:pPr eaLnBrk="1" hangingPunct="1">
              <a:lnSpc>
                <a:spcPct val="80000"/>
              </a:lnSpc>
            </a:pPr>
            <a:r>
              <a:rPr lang="en-US" sz="2500" smtClean="0">
                <a:ea typeface="ＭＳ Ｐゴシック" pitchFamily="34" charset="-128"/>
              </a:rPr>
              <a:t>Overuse of salt substitutes</a:t>
            </a:r>
          </a:p>
          <a:p>
            <a:pPr eaLnBrk="1" hangingPunct="1">
              <a:lnSpc>
                <a:spcPct val="80000"/>
              </a:lnSpc>
            </a:pPr>
            <a:r>
              <a:rPr lang="en-US" sz="2500" smtClean="0">
                <a:ea typeface="ＭＳ Ｐゴシック" pitchFamily="34" charset="-128"/>
              </a:rPr>
              <a:t>Rhabdomyolysis </a:t>
            </a:r>
          </a:p>
          <a:p>
            <a:pPr eaLnBrk="1" hangingPunct="1">
              <a:lnSpc>
                <a:spcPct val="80000"/>
              </a:lnSpc>
            </a:pPr>
            <a:r>
              <a:rPr lang="en-US" sz="2500" smtClean="0">
                <a:ea typeface="ＭＳ Ｐゴシック" pitchFamily="34" charset="-128"/>
              </a:rPr>
              <a:t>Metabolic Acidosis or Ketoacidosis </a:t>
            </a:r>
            <a:r>
              <a:rPr lang="en-US" sz="2500" i="1" smtClean="0">
                <a:ea typeface="ＭＳ Ｐゴシック" pitchFamily="34" charset="-128"/>
              </a:rPr>
              <a:t>(the acidosis and high glucose levels work together to cause fluid and potassium to move out of the cells into the blood circulation)</a:t>
            </a:r>
          </a:p>
          <a:p>
            <a:pPr eaLnBrk="1" hangingPunct="1">
              <a:lnSpc>
                <a:spcPct val="80000"/>
              </a:lnSpc>
              <a:buFont typeface="Arial" pitchFamily="34" charset="0"/>
              <a:buNone/>
            </a:pPr>
            <a:endParaRPr lang="en-US" sz="25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4BA2BA91-1D4D-4751-A172-B7182C25970B}" type="slidenum">
              <a:rPr lang="en-US" sz="1200">
                <a:solidFill>
                  <a:srgbClr val="898989"/>
                </a:solidFill>
              </a:rPr>
              <a:pPr eaLnBrk="1" hangingPunct="1"/>
              <a:t>36</a:t>
            </a:fld>
            <a:endParaRPr lang="en-US" sz="1200">
              <a:solidFill>
                <a:srgbClr val="898989"/>
              </a:solidFill>
            </a:endParaRPr>
          </a:p>
        </p:txBody>
      </p:sp>
    </p:spTree>
    <p:extLst>
      <p:ext uri="{BB962C8B-B14F-4D97-AF65-F5344CB8AC3E}">
        <p14:creationId xmlns:p14="http://schemas.microsoft.com/office/powerpoint/2010/main" val="1476196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b="1" smtClean="0">
                <a:ea typeface="ＭＳ Ｐゴシック" pitchFamily="34" charset="-128"/>
              </a:rPr>
              <a:t>Addison</a:t>
            </a:r>
            <a:r>
              <a:rPr lang="en-US" altLang="en-US" b="1" smtClean="0">
                <a:ea typeface="ＭＳ Ｐゴシック" pitchFamily="34" charset="-128"/>
              </a:rPr>
              <a:t>’</a:t>
            </a:r>
            <a:r>
              <a:rPr lang="en-US" b="1" smtClean="0">
                <a:ea typeface="ＭＳ Ｐゴシック" pitchFamily="34" charset="-128"/>
              </a:rPr>
              <a:t>s Disease</a:t>
            </a:r>
          </a:p>
        </p:txBody>
      </p:sp>
      <p:sp>
        <p:nvSpPr>
          <p:cNvPr id="3" name="Content Placeholder 2"/>
          <p:cNvSpPr>
            <a:spLocks noGrp="1"/>
          </p:cNvSpPr>
          <p:nvPr>
            <p:ph idx="1"/>
          </p:nvPr>
        </p:nvSpPr>
        <p:spPr>
          <a:xfrm>
            <a:off x="457200" y="1447800"/>
            <a:ext cx="8229600" cy="4678363"/>
          </a:xfrm>
        </p:spPr>
        <p:txBody>
          <a:bodyPr>
            <a:normAutofit/>
          </a:bodyPr>
          <a:lstStyle/>
          <a:p>
            <a:pPr eaLnBrk="1" hangingPunct="1">
              <a:lnSpc>
                <a:spcPct val="80000"/>
              </a:lnSpc>
            </a:pPr>
            <a:r>
              <a:rPr lang="en-US" sz="2700" smtClean="0">
                <a:ea typeface="ＭＳ Ｐゴシック" pitchFamily="34" charset="-128"/>
              </a:rPr>
              <a:t>A disorder that occurs when the adrenal glands do not produce enough hormones.  Hormones, such as aldosterone, regulate sodium and potassium balance.</a:t>
            </a:r>
          </a:p>
          <a:p>
            <a:pPr eaLnBrk="1" hangingPunct="1">
              <a:lnSpc>
                <a:spcPct val="80000"/>
              </a:lnSpc>
            </a:pPr>
            <a:r>
              <a:rPr lang="en-US" sz="2700" b="1" smtClean="0">
                <a:ea typeface="ＭＳ Ｐゴシック" pitchFamily="34" charset="-128"/>
              </a:rPr>
              <a:t>Symptoms: </a:t>
            </a:r>
            <a:r>
              <a:rPr lang="en-US" sz="2700" smtClean="0">
                <a:ea typeface="ＭＳ Ｐゴシック" pitchFamily="34" charset="-128"/>
              </a:rPr>
              <a:t>changes in blood pressure or heart rate, fatigue and weakness, nausea and vomiting and diarrhea, skin changes—darkening or paleness, loss of appetite, salt craving, unintentional weight loss. </a:t>
            </a:r>
          </a:p>
          <a:p>
            <a:pPr eaLnBrk="1" hangingPunct="1">
              <a:lnSpc>
                <a:spcPct val="80000"/>
              </a:lnSpc>
            </a:pPr>
            <a:r>
              <a:rPr lang="en-US" sz="2700" b="1" smtClean="0">
                <a:ea typeface="ＭＳ Ｐゴシック" pitchFamily="34" charset="-128"/>
              </a:rPr>
              <a:t>Lab Tests: </a:t>
            </a:r>
            <a:r>
              <a:rPr lang="en-US" sz="2700" smtClean="0">
                <a:ea typeface="ＭＳ Ｐゴシック" pitchFamily="34" charset="-128"/>
              </a:rPr>
              <a:t>increased potassium, low serum sodium levels, hypotension, low cortisol level. </a:t>
            </a:r>
          </a:p>
          <a:p>
            <a:pPr eaLnBrk="1" hangingPunct="1">
              <a:lnSpc>
                <a:spcPct val="80000"/>
              </a:lnSpc>
            </a:pPr>
            <a:r>
              <a:rPr lang="en-US" sz="2700" b="1" smtClean="0">
                <a:ea typeface="ＭＳ Ｐゴシック" pitchFamily="34" charset="-128"/>
              </a:rPr>
              <a:t>Treatment: </a:t>
            </a:r>
            <a:r>
              <a:rPr lang="en-US" sz="2700" smtClean="0">
                <a:ea typeface="ＭＳ Ｐゴシック" pitchFamily="34" charset="-128"/>
              </a:rPr>
              <a:t>replacement corticosteroids will control the symptoms; patients often receive a combination of glucocorticoids (cortisone or hydrocortisone) and mineralocorticoids (fludrocortisone).</a:t>
            </a:r>
          </a:p>
          <a:p>
            <a:pPr eaLnBrk="1" hangingPunct="1">
              <a:lnSpc>
                <a:spcPct val="80000"/>
              </a:lnSpc>
            </a:pPr>
            <a:endParaRPr lang="en-US" sz="2700" smtClean="0">
              <a:ea typeface="ＭＳ Ｐゴシック" pitchFamily="34" charset="-128"/>
            </a:endParaRPr>
          </a:p>
          <a:p>
            <a:pPr eaLnBrk="1" hangingPunct="1">
              <a:lnSpc>
                <a:spcPct val="80000"/>
              </a:lnSpc>
            </a:pPr>
            <a:endParaRPr lang="en-US" sz="2700" smtClean="0">
              <a:ea typeface="ＭＳ Ｐゴシック" pitchFamily="34" charset="-128"/>
            </a:endParaRPr>
          </a:p>
          <a:p>
            <a:pPr eaLnBrk="1" hangingPunct="1">
              <a:lnSpc>
                <a:spcPct val="80000"/>
              </a:lnSpc>
            </a:pPr>
            <a:endParaRPr lang="en-US" sz="2700" smtClean="0">
              <a:ea typeface="ＭＳ Ｐゴシック" pitchFamily="34" charset="-128"/>
            </a:endParaRPr>
          </a:p>
          <a:p>
            <a:pPr eaLnBrk="1" hangingPunct="1">
              <a:lnSpc>
                <a:spcPct val="80000"/>
              </a:lnSpc>
            </a:pPr>
            <a:endParaRPr lang="en-US" sz="27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2DB0141F-222D-482E-BFCB-C95AD93F3A5A}" type="slidenum">
              <a:rPr lang="en-US" sz="1200">
                <a:solidFill>
                  <a:srgbClr val="898989"/>
                </a:solidFill>
              </a:rPr>
              <a:pPr eaLnBrk="1" hangingPunct="1"/>
              <a:t>37</a:t>
            </a:fld>
            <a:endParaRPr lang="en-US" sz="1200">
              <a:solidFill>
                <a:srgbClr val="898989"/>
              </a:solidFill>
            </a:endParaRPr>
          </a:p>
        </p:txBody>
      </p:sp>
    </p:spTree>
    <p:extLst>
      <p:ext uri="{BB962C8B-B14F-4D97-AF65-F5344CB8AC3E}">
        <p14:creationId xmlns:p14="http://schemas.microsoft.com/office/powerpoint/2010/main" val="3147568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Interventions/Treatments for High Potassium</a:t>
            </a:r>
            <a:endParaRPr lang="en-US" b="1" dirty="0">
              <a:ea typeface="+mj-ea"/>
              <a:cs typeface="+mj-cs"/>
            </a:endParaRPr>
          </a:p>
        </p:txBody>
      </p:sp>
      <p:sp>
        <p:nvSpPr>
          <p:cNvPr id="3" name="Content Placeholder 2"/>
          <p:cNvSpPr>
            <a:spLocks noGrp="1"/>
          </p:cNvSpPr>
          <p:nvPr>
            <p:ph idx="1"/>
          </p:nvPr>
        </p:nvSpPr>
        <p:spPr>
          <a:xfrm>
            <a:off x="609600" y="1524000"/>
            <a:ext cx="7239000" cy="4525963"/>
          </a:xfrm>
        </p:spPr>
        <p:txBody>
          <a:bodyPr rtlCol="0">
            <a:noAutofit/>
          </a:bodyPr>
          <a:lstStyle/>
          <a:p>
            <a:pPr eaLnBrk="1" fontAlgn="auto" hangingPunct="1">
              <a:spcAft>
                <a:spcPts val="0"/>
              </a:spcAft>
              <a:defRPr/>
            </a:pPr>
            <a:r>
              <a:rPr lang="en-US" sz="2400" dirty="0" smtClean="0">
                <a:ea typeface="+mn-ea"/>
                <a:cs typeface="+mn-cs"/>
              </a:rPr>
              <a:t>Restrict medication use</a:t>
            </a:r>
          </a:p>
          <a:p>
            <a:pPr eaLnBrk="1" fontAlgn="auto" hangingPunct="1">
              <a:spcAft>
                <a:spcPts val="0"/>
              </a:spcAft>
              <a:defRPr/>
            </a:pPr>
            <a:r>
              <a:rPr lang="en-US" sz="2400" dirty="0" smtClean="0">
                <a:ea typeface="+mn-ea"/>
                <a:cs typeface="+mn-cs"/>
              </a:rPr>
              <a:t>IV diuretics, such as Lasix</a:t>
            </a:r>
            <a:r>
              <a:rPr lang="en-US" sz="2400" dirty="0">
                <a:ea typeface="+mn-ea"/>
                <a:cs typeface="+mn-cs"/>
              </a:rPr>
              <a:t>: to decrease the total </a:t>
            </a:r>
            <a:r>
              <a:rPr lang="en-US" sz="2400" dirty="0" smtClean="0">
                <a:ea typeface="+mn-ea"/>
                <a:cs typeface="+mn-cs"/>
              </a:rPr>
              <a:t>K+ </a:t>
            </a:r>
            <a:r>
              <a:rPr lang="en-US" sz="2400" dirty="0">
                <a:ea typeface="+mn-ea"/>
                <a:cs typeface="+mn-cs"/>
              </a:rPr>
              <a:t>stores </a:t>
            </a:r>
            <a:r>
              <a:rPr lang="en-US" sz="2400" dirty="0" smtClean="0">
                <a:ea typeface="+mn-ea"/>
                <a:cs typeface="+mn-cs"/>
              </a:rPr>
              <a:t>by increasing K+ excretion </a:t>
            </a:r>
            <a:r>
              <a:rPr lang="en-US" sz="2400" dirty="0">
                <a:ea typeface="+mn-ea"/>
                <a:cs typeface="+mn-cs"/>
              </a:rPr>
              <a:t>in the </a:t>
            </a:r>
            <a:r>
              <a:rPr lang="en-US" sz="2400" dirty="0" smtClean="0">
                <a:ea typeface="+mn-ea"/>
                <a:cs typeface="+mn-cs"/>
              </a:rPr>
              <a:t>urine </a:t>
            </a:r>
          </a:p>
          <a:p>
            <a:pPr eaLnBrk="1" fontAlgn="auto" hangingPunct="1">
              <a:spcAft>
                <a:spcPts val="0"/>
              </a:spcAft>
              <a:defRPr/>
            </a:pPr>
            <a:r>
              <a:rPr lang="en-US" sz="2400" dirty="0" smtClean="0">
                <a:ea typeface="+mn-ea"/>
                <a:cs typeface="+mn-cs"/>
              </a:rPr>
              <a:t>Kayexalate</a:t>
            </a:r>
            <a:r>
              <a:rPr lang="en-US" sz="2400" dirty="0">
                <a:ea typeface="+mn-ea"/>
                <a:cs typeface="+mn-cs"/>
              </a:rPr>
              <a:t>: </a:t>
            </a:r>
            <a:r>
              <a:rPr lang="en-US" sz="2400" dirty="0" smtClean="0">
                <a:ea typeface="+mn-ea"/>
                <a:cs typeface="+mn-cs"/>
              </a:rPr>
              <a:t>binds K+ </a:t>
            </a:r>
            <a:r>
              <a:rPr lang="en-US" sz="2400" dirty="0">
                <a:ea typeface="+mn-ea"/>
                <a:cs typeface="+mn-cs"/>
              </a:rPr>
              <a:t>and </a:t>
            </a:r>
            <a:r>
              <a:rPr lang="en-US" sz="2400" dirty="0" smtClean="0">
                <a:ea typeface="+mn-ea"/>
                <a:cs typeface="+mn-cs"/>
              </a:rPr>
              <a:t>leads </a:t>
            </a:r>
            <a:r>
              <a:rPr lang="en-US" sz="2400" dirty="0">
                <a:ea typeface="+mn-ea"/>
                <a:cs typeface="+mn-cs"/>
              </a:rPr>
              <a:t>to its excretion via the gastrointestinal tract</a:t>
            </a:r>
            <a:r>
              <a:rPr lang="en-US" sz="2400" dirty="0" smtClean="0">
                <a:ea typeface="+mn-ea"/>
                <a:cs typeface="+mn-cs"/>
              </a:rPr>
              <a:t>.</a:t>
            </a:r>
          </a:p>
          <a:p>
            <a:pPr eaLnBrk="1" fontAlgn="auto" hangingPunct="1">
              <a:spcAft>
                <a:spcPts val="0"/>
              </a:spcAft>
              <a:defRPr/>
            </a:pPr>
            <a:r>
              <a:rPr lang="en-US" sz="2400" dirty="0" smtClean="0">
                <a:ea typeface="+mn-ea"/>
                <a:cs typeface="+mn-cs"/>
              </a:rPr>
              <a:t>With high levels, a special IV cocktail is often used: calcium gluconate </a:t>
            </a:r>
            <a:r>
              <a:rPr lang="en-US" sz="2400" i="1" dirty="0" smtClean="0">
                <a:ea typeface="+mn-ea"/>
                <a:cs typeface="+mn-cs"/>
              </a:rPr>
              <a:t>(to protect the heart), </a:t>
            </a:r>
            <a:r>
              <a:rPr lang="en-US" sz="2400" dirty="0" smtClean="0">
                <a:ea typeface="+mn-ea"/>
                <a:cs typeface="+mn-cs"/>
              </a:rPr>
              <a:t>sodium bicarbonate </a:t>
            </a:r>
            <a:r>
              <a:rPr lang="en-US" sz="2400" i="1" dirty="0" smtClean="0">
                <a:ea typeface="+mn-ea"/>
                <a:cs typeface="+mn-cs"/>
              </a:rPr>
              <a:t>(to alkalinize </a:t>
            </a:r>
            <a:r>
              <a:rPr lang="en-US" sz="2400" dirty="0" smtClean="0">
                <a:ea typeface="+mn-ea"/>
                <a:cs typeface="+mn-cs"/>
              </a:rPr>
              <a:t>the plasma and help move potassium into the cells), IV dextrose </a:t>
            </a:r>
            <a:r>
              <a:rPr lang="en-US" sz="2400" i="1" dirty="0" smtClean="0">
                <a:ea typeface="+mn-ea"/>
                <a:cs typeface="+mn-cs"/>
              </a:rPr>
              <a:t>(to attract the potassium)</a:t>
            </a:r>
            <a:r>
              <a:rPr lang="en-US" sz="2400" dirty="0" smtClean="0">
                <a:ea typeface="+mn-ea"/>
                <a:cs typeface="+mn-cs"/>
              </a:rPr>
              <a:t>, IV insulin </a:t>
            </a:r>
            <a:r>
              <a:rPr lang="en-US" sz="2400" i="1" dirty="0" smtClean="0">
                <a:ea typeface="+mn-ea"/>
                <a:cs typeface="+mn-cs"/>
              </a:rPr>
              <a:t>(to force the </a:t>
            </a:r>
            <a:r>
              <a:rPr lang="en-US" sz="2400" dirty="0" smtClean="0">
                <a:ea typeface="+mn-ea"/>
                <a:cs typeface="+mn-cs"/>
              </a:rPr>
              <a:t>glucose into the cells and the potassium will follow)</a:t>
            </a:r>
          </a:p>
          <a:p>
            <a:pPr eaLnBrk="1" fontAlgn="auto" hangingPunct="1">
              <a:spcAft>
                <a:spcPts val="0"/>
              </a:spcAft>
              <a:defRPr/>
            </a:pPr>
            <a:r>
              <a:rPr lang="en-US" sz="2400" b="1" dirty="0" smtClean="0">
                <a:solidFill>
                  <a:srgbClr val="FF0000"/>
                </a:solidFill>
                <a:ea typeface="+mn-ea"/>
                <a:cs typeface="+mn-cs"/>
              </a:rPr>
              <a:t>Continuous cardiac </a:t>
            </a:r>
            <a:r>
              <a:rPr lang="en-US" sz="2400" b="1" dirty="0">
                <a:solidFill>
                  <a:srgbClr val="FF0000"/>
                </a:solidFill>
                <a:ea typeface="+mn-ea"/>
                <a:cs typeface="+mn-cs"/>
              </a:rPr>
              <a:t>m</a:t>
            </a:r>
            <a:r>
              <a:rPr lang="en-US" sz="2400" b="1" dirty="0" smtClean="0">
                <a:solidFill>
                  <a:srgbClr val="FF0000"/>
                </a:solidFill>
                <a:ea typeface="+mn-ea"/>
                <a:cs typeface="+mn-cs"/>
              </a:rPr>
              <a:t>onitoring and frequent vital signs</a:t>
            </a:r>
            <a:endParaRPr lang="en-US" sz="2400" b="1" dirty="0">
              <a:solidFill>
                <a:srgbClr val="FF0000"/>
              </a:solidFill>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8AEA7A23-6288-41B6-AF2A-E538A423583C}" type="slidenum">
              <a:rPr lang="en-US" sz="1200">
                <a:solidFill>
                  <a:srgbClr val="898989"/>
                </a:solidFill>
              </a:rPr>
              <a:pPr eaLnBrk="1" hangingPunct="1"/>
              <a:t>38</a:t>
            </a:fld>
            <a:endParaRPr lang="en-US" sz="1200">
              <a:solidFill>
                <a:srgbClr val="898989"/>
              </a:solidFill>
            </a:endParaRPr>
          </a:p>
        </p:txBody>
      </p:sp>
    </p:spTree>
    <p:extLst>
      <p:ext uri="{BB962C8B-B14F-4D97-AF65-F5344CB8AC3E}">
        <p14:creationId xmlns:p14="http://schemas.microsoft.com/office/powerpoint/2010/main" val="2203413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1752600"/>
            <a:ext cx="8229600" cy="2971800"/>
          </a:xfrm>
        </p:spPr>
        <p:txBody>
          <a:bodyPr/>
          <a:lstStyle/>
          <a:p>
            <a:pPr algn="ctr" eaLnBrk="1" hangingPunct="1"/>
            <a:r>
              <a:rPr lang="en-US" sz="9600" b="1" u="sng" dirty="0" smtClean="0">
                <a:ea typeface="ＭＳ Ｐゴシック" pitchFamily="34" charset="-128"/>
              </a:rPr>
              <a:t>CALCIUM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595448F2-D2C5-47C9-8458-65E114B140D3}" type="slidenum">
              <a:rPr lang="en-US" sz="1200">
                <a:solidFill>
                  <a:srgbClr val="898989"/>
                </a:solidFill>
              </a:rPr>
              <a:pPr eaLnBrk="1" hangingPunct="1"/>
              <a:t>39</a:t>
            </a:fld>
            <a:endParaRPr lang="en-US" sz="1200">
              <a:solidFill>
                <a:srgbClr val="898989"/>
              </a:solidFill>
            </a:endParaRPr>
          </a:p>
        </p:txBody>
      </p:sp>
    </p:spTree>
    <p:extLst>
      <p:ext uri="{BB962C8B-B14F-4D97-AF65-F5344CB8AC3E}">
        <p14:creationId xmlns:p14="http://schemas.microsoft.com/office/powerpoint/2010/main" val="156488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057400"/>
            <a:ext cx="8229600" cy="2590800"/>
          </a:xfrm>
        </p:spPr>
        <p:txBody>
          <a:bodyPr/>
          <a:lstStyle/>
          <a:p>
            <a:pPr algn="ctr" eaLnBrk="1" hangingPunct="1"/>
            <a:r>
              <a:rPr lang="en-US" sz="9600" b="1" u="sng" dirty="0" smtClean="0">
                <a:ea typeface="ＭＳ Ｐゴシック" pitchFamily="34" charset="-128"/>
              </a:rPr>
              <a:t>SODIUM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37BDC828-01B4-4640-9423-F87F500D0102}" type="slidenum">
              <a:rPr lang="en-US" sz="1200">
                <a:solidFill>
                  <a:srgbClr val="898989"/>
                </a:solidFill>
              </a:rPr>
              <a:pPr eaLnBrk="1" hangingPunct="1"/>
              <a:t>4</a:t>
            </a:fld>
            <a:endParaRPr lang="en-US" sz="1200">
              <a:solidFill>
                <a:srgbClr val="898989"/>
              </a:solidFill>
            </a:endParaRPr>
          </a:p>
        </p:txBody>
      </p:sp>
    </p:spTree>
    <p:extLst>
      <p:ext uri="{BB962C8B-B14F-4D97-AF65-F5344CB8AC3E}">
        <p14:creationId xmlns:p14="http://schemas.microsoft.com/office/powerpoint/2010/main" val="1638181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b="1" smtClean="0">
                <a:ea typeface="ＭＳ Ｐゴシック" pitchFamily="34" charset="-128"/>
              </a:rPr>
              <a:t>CALCIUM, Basic Info</a:t>
            </a:r>
          </a:p>
        </p:txBody>
      </p:sp>
      <p:sp>
        <p:nvSpPr>
          <p:cNvPr id="3" name="Content Placeholder 2"/>
          <p:cNvSpPr>
            <a:spLocks noGrp="1"/>
          </p:cNvSpPr>
          <p:nvPr>
            <p:ph idx="1"/>
          </p:nvPr>
        </p:nvSpPr>
        <p:spPr>
          <a:xfrm>
            <a:off x="457200" y="1371600"/>
            <a:ext cx="8229600" cy="4754563"/>
          </a:xfrm>
        </p:spPr>
        <p:txBody>
          <a:bodyPr rtlCol="0">
            <a:normAutofit fontScale="92500" lnSpcReduction="20000"/>
          </a:bodyPr>
          <a:lstStyle/>
          <a:p>
            <a:pPr eaLnBrk="1" fontAlgn="auto" hangingPunct="1">
              <a:spcAft>
                <a:spcPts val="0"/>
              </a:spcAft>
              <a:defRPr/>
            </a:pPr>
            <a:r>
              <a:rPr lang="en-US" dirty="0">
                <a:ea typeface="+mn-ea"/>
                <a:cs typeface="+mn-cs"/>
              </a:rPr>
              <a:t>About 99% of the body's calcium is stored in the bones, but cells </a:t>
            </a:r>
            <a:r>
              <a:rPr lang="en-US" dirty="0" smtClean="0">
                <a:ea typeface="+mn-ea"/>
                <a:cs typeface="+mn-cs"/>
              </a:rPr>
              <a:t>(especially </a:t>
            </a:r>
            <a:r>
              <a:rPr lang="en-US" dirty="0">
                <a:ea typeface="+mn-ea"/>
                <a:cs typeface="+mn-cs"/>
              </a:rPr>
              <a:t>muscle cells) and blood also contain </a:t>
            </a:r>
            <a:r>
              <a:rPr lang="en-US" dirty="0" smtClean="0">
                <a:ea typeface="+mn-ea"/>
                <a:cs typeface="+mn-cs"/>
              </a:rPr>
              <a:t>calcium.</a:t>
            </a:r>
          </a:p>
          <a:p>
            <a:pPr eaLnBrk="1" fontAlgn="auto" hangingPunct="1">
              <a:spcAft>
                <a:spcPts val="0"/>
              </a:spcAft>
              <a:defRPr/>
            </a:pPr>
            <a:r>
              <a:rPr lang="en-US" dirty="0" smtClean="0">
                <a:ea typeface="+mn-ea"/>
                <a:cs typeface="+mn-cs"/>
              </a:rPr>
              <a:t>Essential for: formation </a:t>
            </a:r>
            <a:r>
              <a:rPr lang="en-US" dirty="0">
                <a:ea typeface="+mn-ea"/>
                <a:cs typeface="+mn-cs"/>
              </a:rPr>
              <a:t>of bone and </a:t>
            </a:r>
            <a:r>
              <a:rPr lang="en-US" dirty="0" smtClean="0">
                <a:ea typeface="+mn-ea"/>
                <a:cs typeface="+mn-cs"/>
              </a:rPr>
              <a:t>teeth, muscle contraction, nerve signaling, blood clotting, normal </a:t>
            </a:r>
            <a:r>
              <a:rPr lang="en-US" dirty="0">
                <a:ea typeface="+mn-ea"/>
                <a:cs typeface="+mn-cs"/>
              </a:rPr>
              <a:t>heart </a:t>
            </a:r>
            <a:r>
              <a:rPr lang="en-US" dirty="0" smtClean="0">
                <a:ea typeface="+mn-ea"/>
                <a:cs typeface="+mn-cs"/>
              </a:rPr>
              <a:t>rhythm</a:t>
            </a:r>
          </a:p>
          <a:p>
            <a:pPr eaLnBrk="1" fontAlgn="auto" hangingPunct="1">
              <a:spcAft>
                <a:spcPts val="0"/>
              </a:spcAft>
              <a:defRPr/>
            </a:pPr>
            <a:r>
              <a:rPr lang="en-US" dirty="0" smtClean="0">
                <a:ea typeface="+mn-ea"/>
                <a:cs typeface="+mn-cs"/>
              </a:rPr>
              <a:t>Calcium levels are regulated </a:t>
            </a:r>
            <a:r>
              <a:rPr lang="en-US" dirty="0">
                <a:ea typeface="+mn-ea"/>
                <a:cs typeface="+mn-cs"/>
              </a:rPr>
              <a:t>primarily by two hormones: parathyroid hormone and calcitonin</a:t>
            </a:r>
          </a:p>
          <a:p>
            <a:pPr marL="0" indent="0" eaLnBrk="1" fontAlgn="auto" hangingPunct="1">
              <a:spcAft>
                <a:spcPts val="0"/>
              </a:spcAft>
              <a:buFont typeface="Arial" pitchFamily="34" charset="0"/>
              <a:buNone/>
              <a:defRPr/>
            </a:pPr>
            <a:endParaRPr lang="en-US" dirty="0" smtClean="0">
              <a:ea typeface="+mn-ea"/>
              <a:cs typeface="+mn-cs"/>
            </a:endParaRPr>
          </a:p>
          <a:p>
            <a:pPr algn="ctr" eaLnBrk="1" fontAlgn="auto" hangingPunct="1">
              <a:spcAft>
                <a:spcPts val="0"/>
              </a:spcAft>
              <a:buFont typeface="Arial" pitchFamily="34" charset="0"/>
              <a:buNone/>
              <a:defRPr/>
            </a:pPr>
            <a:r>
              <a:rPr lang="en-US" u="sng" dirty="0" smtClean="0">
                <a:ea typeface="+mn-ea"/>
                <a:cs typeface="+mn-cs"/>
              </a:rPr>
              <a:t>Normal Levels</a:t>
            </a:r>
          </a:p>
          <a:p>
            <a:pPr eaLnBrk="1" fontAlgn="auto" hangingPunct="1">
              <a:spcAft>
                <a:spcPts val="0"/>
              </a:spcAft>
              <a:defRPr/>
            </a:pPr>
            <a:r>
              <a:rPr lang="en-US" dirty="0" smtClean="0">
                <a:ea typeface="+mn-ea"/>
                <a:cs typeface="+mn-cs"/>
              </a:rPr>
              <a:t>Serum level: 8.6-10.4 mg/dL</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F1A22EE4-0FD0-4471-AEA1-7566610B9377}" type="slidenum">
              <a:rPr lang="en-US" sz="1200">
                <a:solidFill>
                  <a:srgbClr val="898989"/>
                </a:solidFill>
              </a:rPr>
              <a:pPr eaLnBrk="1" hangingPunct="1"/>
              <a:t>40</a:t>
            </a:fld>
            <a:endParaRPr lang="en-US" sz="1200">
              <a:solidFill>
                <a:srgbClr val="898989"/>
              </a:solidFill>
            </a:endParaRPr>
          </a:p>
        </p:txBody>
      </p:sp>
    </p:spTree>
    <p:extLst>
      <p:ext uri="{BB962C8B-B14F-4D97-AF65-F5344CB8AC3E}">
        <p14:creationId xmlns:p14="http://schemas.microsoft.com/office/powerpoint/2010/main" val="3371825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274638"/>
            <a:ext cx="8382000" cy="6126162"/>
          </a:xfrm>
        </p:spPr>
        <p:txBody>
          <a:bodyPr/>
          <a:lstStyle/>
          <a:p>
            <a:pPr algn="ctr" eaLnBrk="1" hangingPunct="1"/>
            <a:r>
              <a:rPr lang="en-US" sz="7200" b="1" u="sng" dirty="0" smtClean="0">
                <a:ea typeface="ＭＳ Ｐゴシック" pitchFamily="34" charset="-128"/>
              </a:rPr>
              <a:t>HYPOCALCEMIA</a:t>
            </a:r>
            <a:r>
              <a:rPr lang="en-US" sz="7200" b="1" dirty="0" smtClean="0">
                <a:ea typeface="ＭＳ Ｐゴシック" pitchFamily="34" charset="-128"/>
              </a:rPr>
              <a:t/>
            </a:r>
            <a:br>
              <a:rPr lang="en-US" sz="7200" b="1" dirty="0" smtClean="0">
                <a:ea typeface="ＭＳ Ｐゴシック" pitchFamily="34" charset="-128"/>
              </a:rPr>
            </a:br>
            <a:r>
              <a:rPr lang="en-US" sz="7200" b="1" dirty="0" smtClean="0">
                <a:ea typeface="ＭＳ Ｐゴシック" pitchFamily="34" charset="-128"/>
              </a:rPr>
              <a:t>LOW CALCIUM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E62E0FBC-16F7-4DE3-ADB0-3B220DBB0369}" type="slidenum">
              <a:rPr lang="en-US" sz="1200">
                <a:solidFill>
                  <a:srgbClr val="898989"/>
                </a:solidFill>
              </a:rPr>
              <a:pPr eaLnBrk="1" hangingPunct="1"/>
              <a:t>41</a:t>
            </a:fld>
            <a:endParaRPr lang="en-US" sz="1200">
              <a:solidFill>
                <a:srgbClr val="898989"/>
              </a:solidFill>
            </a:endParaRPr>
          </a:p>
        </p:txBody>
      </p:sp>
    </p:spTree>
    <p:extLst>
      <p:ext uri="{BB962C8B-B14F-4D97-AF65-F5344CB8AC3E}">
        <p14:creationId xmlns:p14="http://schemas.microsoft.com/office/powerpoint/2010/main" val="1016759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b="1" smtClean="0">
                <a:ea typeface="ＭＳ Ｐゴシック" pitchFamily="34" charset="-128"/>
              </a:rPr>
              <a:t>Signs and Symptoms Low Calcium</a:t>
            </a:r>
          </a:p>
        </p:txBody>
      </p:sp>
      <p:sp>
        <p:nvSpPr>
          <p:cNvPr id="3" name="Content Placeholder 2"/>
          <p:cNvSpPr>
            <a:spLocks noGrp="1"/>
          </p:cNvSpPr>
          <p:nvPr>
            <p:ph idx="1"/>
          </p:nvPr>
        </p:nvSpPr>
        <p:spPr>
          <a:xfrm>
            <a:off x="381000" y="1447800"/>
            <a:ext cx="8382000" cy="5029200"/>
          </a:xfrm>
        </p:spPr>
        <p:txBody>
          <a:bodyPr>
            <a:normAutofit/>
          </a:bodyPr>
          <a:lstStyle/>
          <a:p>
            <a:pPr eaLnBrk="1" hangingPunct="1">
              <a:lnSpc>
                <a:spcPct val="90000"/>
              </a:lnSpc>
            </a:pPr>
            <a:r>
              <a:rPr lang="en-US" sz="2700" dirty="0" smtClean="0">
                <a:ea typeface="ＭＳ Ｐゴシック" pitchFamily="34" charset="-128"/>
              </a:rPr>
              <a:t>Increased neuromuscular irritation:</a:t>
            </a:r>
          </a:p>
          <a:p>
            <a:pPr marL="914400" lvl="1" indent="-514350" eaLnBrk="1" hangingPunct="1">
              <a:lnSpc>
                <a:spcPct val="90000"/>
              </a:lnSpc>
              <a:buFont typeface="Calibri" pitchFamily="34" charset="0"/>
              <a:buAutoNum type="arabicPeriod"/>
            </a:pPr>
            <a:r>
              <a:rPr lang="en-US" sz="2400" i="1" u="sng" dirty="0" err="1" smtClean="0">
                <a:ea typeface="ＭＳ Ｐゴシック" pitchFamily="34" charset="-128"/>
              </a:rPr>
              <a:t>Chvostek</a:t>
            </a:r>
            <a:r>
              <a:rPr lang="en-US" altLang="en-US" sz="2400" i="1" u="sng" dirty="0" err="1" smtClean="0">
                <a:ea typeface="ＭＳ Ｐゴシック" pitchFamily="34" charset="-128"/>
              </a:rPr>
              <a:t>’</a:t>
            </a:r>
            <a:r>
              <a:rPr lang="en-US" sz="2400" i="1" u="sng" dirty="0" err="1" smtClean="0">
                <a:ea typeface="ＭＳ Ｐゴシック" pitchFamily="34" charset="-128"/>
              </a:rPr>
              <a:t>s</a:t>
            </a:r>
            <a:r>
              <a:rPr lang="en-US" sz="2400" i="1" u="sng" dirty="0" smtClean="0">
                <a:ea typeface="ＭＳ Ｐゴシック" pitchFamily="34" charset="-128"/>
              </a:rPr>
              <a:t> Sign </a:t>
            </a:r>
            <a:r>
              <a:rPr lang="en-US" sz="2400" i="1" dirty="0" smtClean="0">
                <a:ea typeface="ＭＳ Ｐゴシック" pitchFamily="34" charset="-128"/>
              </a:rPr>
              <a:t>(tapping on the facial nerve causes twitching of facial muscles)</a:t>
            </a:r>
          </a:p>
          <a:p>
            <a:pPr marL="914400" lvl="1" indent="-514350" eaLnBrk="1" hangingPunct="1">
              <a:lnSpc>
                <a:spcPct val="90000"/>
              </a:lnSpc>
              <a:buFont typeface="Calibri" pitchFamily="34" charset="0"/>
              <a:buAutoNum type="arabicPeriod"/>
            </a:pPr>
            <a:r>
              <a:rPr lang="en-US" sz="2400" i="1" u="sng" dirty="0" smtClean="0">
                <a:ea typeface="ＭＳ Ｐゴシック" pitchFamily="34" charset="-128"/>
              </a:rPr>
              <a:t>Trousseau</a:t>
            </a:r>
            <a:r>
              <a:rPr lang="en-US" altLang="en-US" sz="2400" i="1" u="sng" dirty="0" smtClean="0">
                <a:ea typeface="ＭＳ Ｐゴシック" pitchFamily="34" charset="-128"/>
              </a:rPr>
              <a:t>’</a:t>
            </a:r>
            <a:r>
              <a:rPr lang="en-US" sz="2400" i="1" u="sng" dirty="0" smtClean="0">
                <a:ea typeface="ＭＳ Ｐゴシック" pitchFamily="34" charset="-128"/>
              </a:rPr>
              <a:t>s Sign </a:t>
            </a:r>
            <a:r>
              <a:rPr lang="en-US" sz="2400" i="1" dirty="0" smtClean="0">
                <a:ea typeface="ＭＳ Ｐゴシック" pitchFamily="34" charset="-128"/>
              </a:rPr>
              <a:t>(inflating the BP cuff for several minutes causes muscular contractions, including flexion of the wrist and </a:t>
            </a:r>
            <a:r>
              <a:rPr lang="en-US" sz="2400" i="1" dirty="0" err="1" smtClean="0">
                <a:ea typeface="ＭＳ Ｐゴシック" pitchFamily="34" charset="-128"/>
              </a:rPr>
              <a:t>metacarpophalangeal</a:t>
            </a:r>
            <a:r>
              <a:rPr lang="en-US" sz="2400" i="1" dirty="0" smtClean="0">
                <a:ea typeface="ＭＳ Ｐゴシック" pitchFamily="34" charset="-128"/>
              </a:rPr>
              <a:t> joints</a:t>
            </a:r>
            <a:r>
              <a:rPr lang="en-US" sz="2400" dirty="0" smtClean="0">
                <a:ea typeface="ＭＳ Ｐゴシック" pitchFamily="34" charset="-128"/>
              </a:rPr>
              <a:t>)</a:t>
            </a:r>
          </a:p>
          <a:p>
            <a:pPr eaLnBrk="1" hangingPunct="1">
              <a:lnSpc>
                <a:spcPct val="90000"/>
              </a:lnSpc>
            </a:pPr>
            <a:r>
              <a:rPr lang="en-US" sz="2700" dirty="0" smtClean="0">
                <a:ea typeface="ＭＳ Ｐゴシック" pitchFamily="34" charset="-128"/>
              </a:rPr>
              <a:t>ECG Changes: prolonged QT interval, heart block, VT</a:t>
            </a:r>
          </a:p>
          <a:p>
            <a:pPr eaLnBrk="1" hangingPunct="1">
              <a:lnSpc>
                <a:spcPct val="90000"/>
              </a:lnSpc>
            </a:pPr>
            <a:r>
              <a:rPr lang="en-US" sz="2700" dirty="0" smtClean="0">
                <a:ea typeface="ＭＳ Ｐゴシック" pitchFamily="34" charset="-128"/>
              </a:rPr>
              <a:t>Depression, dementia, anxiety, mental status changes</a:t>
            </a:r>
          </a:p>
          <a:p>
            <a:pPr eaLnBrk="1" hangingPunct="1">
              <a:lnSpc>
                <a:spcPct val="90000"/>
              </a:lnSpc>
            </a:pPr>
            <a:r>
              <a:rPr lang="en-US" sz="2700" dirty="0" smtClean="0">
                <a:ea typeface="ＭＳ Ｐゴシック" pitchFamily="34" charset="-128"/>
              </a:rPr>
              <a:t>Hypotension</a:t>
            </a:r>
          </a:p>
          <a:p>
            <a:pPr eaLnBrk="1" hangingPunct="1">
              <a:lnSpc>
                <a:spcPct val="90000"/>
              </a:lnSpc>
            </a:pPr>
            <a:r>
              <a:rPr lang="en-US" sz="2700" dirty="0" smtClean="0">
                <a:ea typeface="ＭＳ Ｐゴシック" pitchFamily="34" charset="-128"/>
              </a:rPr>
              <a:t>Diaphoresis</a:t>
            </a:r>
          </a:p>
          <a:p>
            <a:pPr eaLnBrk="1" hangingPunct="1">
              <a:lnSpc>
                <a:spcPct val="90000"/>
              </a:lnSpc>
            </a:pPr>
            <a:r>
              <a:rPr lang="en-US" sz="2700" dirty="0" smtClean="0">
                <a:ea typeface="ＭＳ Ｐゴシック" pitchFamily="34" charset="-128"/>
              </a:rPr>
              <a:t>Bronchospasm, Stridor</a:t>
            </a:r>
          </a:p>
          <a:p>
            <a:pPr eaLnBrk="1" hangingPunct="1">
              <a:lnSpc>
                <a:spcPct val="90000"/>
              </a:lnSpc>
            </a:pPr>
            <a:r>
              <a:rPr lang="en-US" sz="2700" dirty="0" smtClean="0">
                <a:ea typeface="ＭＳ Ｐゴシック" pitchFamily="34" charset="-128"/>
              </a:rPr>
              <a:t>Bone Pain, Fractures, </a:t>
            </a:r>
            <a:r>
              <a:rPr lang="en-US" sz="2700" dirty="0" err="1" smtClean="0">
                <a:ea typeface="ＭＳ Ｐゴシック" pitchFamily="34" charset="-128"/>
              </a:rPr>
              <a:t>Osteomalacia</a:t>
            </a:r>
            <a:r>
              <a:rPr lang="en-US" sz="2700" dirty="0" smtClean="0">
                <a:ea typeface="ＭＳ Ｐゴシック" pitchFamily="34" charset="-128"/>
              </a:rPr>
              <a:t>, Rickets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77D6AA44-9B13-4A5E-B68D-A6CA881D24CC}" type="slidenum">
              <a:rPr lang="en-US" sz="1200">
                <a:solidFill>
                  <a:srgbClr val="898989"/>
                </a:solidFill>
              </a:rPr>
              <a:pPr eaLnBrk="1" hangingPunct="1"/>
              <a:t>42</a:t>
            </a:fld>
            <a:endParaRPr lang="en-US" sz="1200">
              <a:solidFill>
                <a:srgbClr val="898989"/>
              </a:solidFill>
            </a:endParaRPr>
          </a:p>
        </p:txBody>
      </p:sp>
    </p:spTree>
    <p:extLst>
      <p:ext uri="{BB962C8B-B14F-4D97-AF65-F5344CB8AC3E}">
        <p14:creationId xmlns:p14="http://schemas.microsoft.com/office/powerpoint/2010/main" val="678400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AB856AAB-031B-4E88-A877-86A4D9A43447}" type="slidenum">
              <a:rPr lang="en-US" sz="1200">
                <a:solidFill>
                  <a:srgbClr val="898989"/>
                </a:solidFill>
              </a:rPr>
              <a:pPr eaLnBrk="1" hangingPunct="1"/>
              <a:t>43</a:t>
            </a:fld>
            <a:endParaRPr lang="en-US" sz="1200">
              <a:solidFill>
                <a:srgbClr val="898989"/>
              </a:solidFill>
            </a:endParaRPr>
          </a:p>
        </p:txBody>
      </p:sp>
      <p:pic>
        <p:nvPicPr>
          <p:cNvPr id="3074" name="Picture 2" descr="C:\Users\User\Desktop\6bdc03bb20dd06f3b5cf1c264b3b12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61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5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Positive Trousseau’s Sign </a:t>
            </a:r>
          </a:p>
        </p:txBody>
      </p:sp>
      <p:pic>
        <p:nvPicPr>
          <p:cNvPr id="10240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1905000"/>
            <a:ext cx="79248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6928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Positive Chvostek’s Sign</a:t>
            </a:r>
          </a:p>
        </p:txBody>
      </p:sp>
      <p:pic>
        <p:nvPicPr>
          <p:cNvPr id="10445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831975"/>
            <a:ext cx="7696200" cy="5026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023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b="1" smtClean="0">
                <a:ea typeface="ＭＳ Ｐゴシック" pitchFamily="34" charset="-128"/>
              </a:rPr>
              <a:t>Causes of Hypocalcemia</a:t>
            </a:r>
          </a:p>
        </p:txBody>
      </p:sp>
      <p:sp>
        <p:nvSpPr>
          <p:cNvPr id="3" name="Content Placeholder 2"/>
          <p:cNvSpPr>
            <a:spLocks noGrp="1"/>
          </p:cNvSpPr>
          <p:nvPr>
            <p:ph idx="1"/>
          </p:nvPr>
        </p:nvSpPr>
        <p:spPr>
          <a:xfrm>
            <a:off x="457200" y="1676400"/>
            <a:ext cx="8229600" cy="4449763"/>
          </a:xfrm>
        </p:spPr>
        <p:txBody>
          <a:bodyPr rtlCol="0">
            <a:normAutofit fontScale="85000" lnSpcReduction="20000"/>
          </a:bodyPr>
          <a:lstStyle/>
          <a:p>
            <a:pPr eaLnBrk="1" fontAlgn="auto" hangingPunct="1">
              <a:spcAft>
                <a:spcPts val="0"/>
              </a:spcAft>
              <a:defRPr/>
            </a:pPr>
            <a:r>
              <a:rPr lang="en-US" dirty="0" smtClean="0">
                <a:ea typeface="+mn-ea"/>
                <a:cs typeface="+mn-cs"/>
              </a:rPr>
              <a:t>Hypoparathyroidism </a:t>
            </a:r>
          </a:p>
          <a:p>
            <a:pPr eaLnBrk="1" fontAlgn="auto" hangingPunct="1">
              <a:spcAft>
                <a:spcPts val="0"/>
              </a:spcAft>
              <a:defRPr/>
            </a:pPr>
            <a:r>
              <a:rPr lang="en-US" dirty="0" smtClean="0">
                <a:ea typeface="+mn-ea"/>
                <a:cs typeface="+mn-cs"/>
              </a:rPr>
              <a:t>Hyperphosphatemia </a:t>
            </a:r>
          </a:p>
          <a:p>
            <a:pPr eaLnBrk="1" fontAlgn="auto" hangingPunct="1">
              <a:spcAft>
                <a:spcPts val="0"/>
              </a:spcAft>
              <a:defRPr/>
            </a:pPr>
            <a:r>
              <a:rPr lang="en-US" dirty="0" smtClean="0">
                <a:ea typeface="+mn-ea"/>
                <a:cs typeface="+mn-cs"/>
              </a:rPr>
              <a:t>Chronic Renal Failure </a:t>
            </a:r>
          </a:p>
          <a:p>
            <a:pPr eaLnBrk="1" fontAlgn="auto" hangingPunct="1">
              <a:spcAft>
                <a:spcPts val="0"/>
              </a:spcAft>
              <a:defRPr/>
            </a:pPr>
            <a:r>
              <a:rPr lang="en-US" dirty="0">
                <a:ea typeface="+mn-ea"/>
                <a:cs typeface="+mn-cs"/>
              </a:rPr>
              <a:t>Pancreatitis </a:t>
            </a:r>
          </a:p>
          <a:p>
            <a:pPr eaLnBrk="1" fontAlgn="auto" hangingPunct="1">
              <a:spcAft>
                <a:spcPts val="0"/>
              </a:spcAft>
              <a:defRPr/>
            </a:pPr>
            <a:r>
              <a:rPr lang="en-US" dirty="0" smtClean="0">
                <a:ea typeface="+mn-ea"/>
                <a:cs typeface="+mn-cs"/>
              </a:rPr>
              <a:t>Sepsis </a:t>
            </a:r>
            <a:endParaRPr lang="en-US" dirty="0">
              <a:ea typeface="+mn-ea"/>
              <a:cs typeface="+mn-cs"/>
            </a:endParaRPr>
          </a:p>
          <a:p>
            <a:pPr eaLnBrk="1" fontAlgn="auto" hangingPunct="1">
              <a:spcAft>
                <a:spcPts val="0"/>
              </a:spcAft>
              <a:defRPr/>
            </a:pPr>
            <a:r>
              <a:rPr lang="en-US" dirty="0">
                <a:ea typeface="+mn-ea"/>
                <a:cs typeface="+mn-cs"/>
              </a:rPr>
              <a:t>Liver disease </a:t>
            </a:r>
            <a:r>
              <a:rPr lang="en-US" i="1" dirty="0">
                <a:ea typeface="+mn-ea"/>
                <a:cs typeface="+mn-cs"/>
              </a:rPr>
              <a:t>(decreased albumin production) </a:t>
            </a:r>
          </a:p>
          <a:p>
            <a:pPr eaLnBrk="1" fontAlgn="auto" hangingPunct="1">
              <a:spcAft>
                <a:spcPts val="0"/>
              </a:spcAft>
              <a:defRPr/>
            </a:pPr>
            <a:r>
              <a:rPr lang="en-US" dirty="0" smtClean="0">
                <a:ea typeface="+mn-ea"/>
                <a:cs typeface="+mn-cs"/>
              </a:rPr>
              <a:t>Osteomalacia</a:t>
            </a:r>
            <a:endParaRPr lang="en-US" dirty="0">
              <a:ea typeface="+mn-ea"/>
              <a:cs typeface="+mn-cs"/>
            </a:endParaRPr>
          </a:p>
          <a:p>
            <a:pPr eaLnBrk="1" fontAlgn="auto" hangingPunct="1">
              <a:spcAft>
                <a:spcPts val="0"/>
              </a:spcAft>
              <a:defRPr/>
            </a:pPr>
            <a:r>
              <a:rPr lang="en-US" dirty="0" smtClean="0">
                <a:ea typeface="+mn-ea"/>
                <a:cs typeface="+mn-cs"/>
              </a:rPr>
              <a:t>Malabsorption </a:t>
            </a:r>
            <a:r>
              <a:rPr lang="en-US" i="1" dirty="0">
                <a:ea typeface="+mn-ea"/>
                <a:cs typeface="+mn-cs"/>
              </a:rPr>
              <a:t>(inadequate absorption of nutrients from the intestinal tract) </a:t>
            </a:r>
          </a:p>
          <a:p>
            <a:pPr eaLnBrk="1" fontAlgn="auto" hangingPunct="1">
              <a:spcAft>
                <a:spcPts val="0"/>
              </a:spcAft>
              <a:defRPr/>
            </a:pPr>
            <a:r>
              <a:rPr lang="en-US" dirty="0" smtClean="0">
                <a:ea typeface="+mn-ea"/>
                <a:cs typeface="+mn-cs"/>
              </a:rPr>
              <a:t>Vitamin </a:t>
            </a:r>
            <a:r>
              <a:rPr lang="en-US" dirty="0">
                <a:ea typeface="+mn-ea"/>
                <a:cs typeface="+mn-cs"/>
              </a:rPr>
              <a:t>D </a:t>
            </a:r>
            <a:r>
              <a:rPr lang="en-US" dirty="0" smtClean="0">
                <a:ea typeface="+mn-ea"/>
                <a:cs typeface="+mn-cs"/>
              </a:rPr>
              <a:t>deficiency or Magnesium deficiency </a:t>
            </a:r>
            <a:endParaRPr lang="en-US" dirty="0">
              <a:ea typeface="+mn-ea"/>
              <a:cs typeface="+mn-cs"/>
            </a:endParaRPr>
          </a:p>
          <a:p>
            <a:pPr eaLnBrk="1" fontAlgn="auto" hangingPunct="1">
              <a:spcAft>
                <a:spcPts val="0"/>
              </a:spcAft>
              <a:defRPr/>
            </a:pPr>
            <a:endParaRPr lang="en-US" dirty="0">
              <a:ea typeface="+mn-ea"/>
              <a:cs typeface="+mn-cs"/>
            </a:endParaRPr>
          </a:p>
          <a:p>
            <a:pPr eaLnBrk="1" fontAlgn="auto" hangingPunct="1">
              <a:spcAft>
                <a:spcPts val="0"/>
              </a:spcAft>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76F61A7-9ED2-40D2-93E2-6C019B3E3184}" type="slidenum">
              <a:rPr lang="en-US" sz="1200">
                <a:solidFill>
                  <a:srgbClr val="898989"/>
                </a:solidFill>
              </a:rPr>
              <a:pPr eaLnBrk="1" hangingPunct="1"/>
              <a:t>46</a:t>
            </a:fld>
            <a:endParaRPr lang="en-US" sz="1200">
              <a:solidFill>
                <a:srgbClr val="898989"/>
              </a:solidFill>
            </a:endParaRPr>
          </a:p>
        </p:txBody>
      </p:sp>
    </p:spTree>
    <p:extLst>
      <p:ext uri="{BB962C8B-B14F-4D97-AF65-F5344CB8AC3E}">
        <p14:creationId xmlns:p14="http://schemas.microsoft.com/office/powerpoint/2010/main" val="1344914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b="1" smtClean="0">
                <a:ea typeface="ＭＳ Ｐゴシック" pitchFamily="34" charset="-128"/>
              </a:rPr>
              <a:t>Hypoparathyroidism </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ea typeface="+mn-ea"/>
                <a:cs typeface="+mn-cs"/>
              </a:rPr>
              <a:t>An </a:t>
            </a:r>
            <a:r>
              <a:rPr lang="en-US" dirty="0">
                <a:ea typeface="+mn-ea"/>
                <a:cs typeface="+mn-cs"/>
              </a:rPr>
              <a:t>endocrine disorder </a:t>
            </a:r>
            <a:r>
              <a:rPr lang="en-US" dirty="0" smtClean="0">
                <a:ea typeface="+mn-ea"/>
                <a:cs typeface="+mn-cs"/>
              </a:rPr>
              <a:t>where </a:t>
            </a:r>
            <a:r>
              <a:rPr lang="en-US" dirty="0">
                <a:ea typeface="+mn-ea"/>
                <a:cs typeface="+mn-cs"/>
              </a:rPr>
              <a:t>the parathyroid glands </a:t>
            </a:r>
            <a:r>
              <a:rPr lang="en-US" dirty="0" smtClean="0">
                <a:ea typeface="+mn-ea"/>
                <a:cs typeface="+mn-cs"/>
              </a:rPr>
              <a:t>do </a:t>
            </a:r>
            <a:r>
              <a:rPr lang="en-US" dirty="0">
                <a:ea typeface="+mn-ea"/>
                <a:cs typeface="+mn-cs"/>
              </a:rPr>
              <a:t>not produce enough parathyroid hormone (PTH</a:t>
            </a:r>
            <a:r>
              <a:rPr lang="en-US" dirty="0" smtClean="0">
                <a:ea typeface="+mn-ea"/>
                <a:cs typeface="+mn-cs"/>
              </a:rPr>
              <a:t>).</a:t>
            </a:r>
          </a:p>
          <a:p>
            <a:pPr eaLnBrk="1" fontAlgn="auto" hangingPunct="1">
              <a:spcAft>
                <a:spcPts val="0"/>
              </a:spcAft>
              <a:defRPr/>
            </a:pPr>
            <a:r>
              <a:rPr lang="en-US" dirty="0" smtClean="0">
                <a:ea typeface="+mn-ea"/>
                <a:cs typeface="+mn-cs"/>
              </a:rPr>
              <a:t>PTH </a:t>
            </a:r>
            <a:r>
              <a:rPr lang="en-US" dirty="0">
                <a:ea typeface="+mn-ea"/>
                <a:cs typeface="+mn-cs"/>
              </a:rPr>
              <a:t>helps control calcium, phosphorus, </a:t>
            </a:r>
            <a:r>
              <a:rPr lang="en-US" dirty="0" smtClean="0">
                <a:ea typeface="+mn-ea"/>
                <a:cs typeface="+mn-cs"/>
              </a:rPr>
              <a:t>magnesium, and </a:t>
            </a:r>
            <a:r>
              <a:rPr lang="en-US" dirty="0">
                <a:ea typeface="+mn-ea"/>
                <a:cs typeface="+mn-cs"/>
              </a:rPr>
              <a:t>vitamin D levels within the blood and bone.</a:t>
            </a:r>
          </a:p>
          <a:p>
            <a:pPr eaLnBrk="1" fontAlgn="auto" hangingPunct="1">
              <a:spcAft>
                <a:spcPts val="0"/>
              </a:spcAft>
              <a:defRPr/>
            </a:pPr>
            <a:r>
              <a:rPr lang="en-US" dirty="0" smtClean="0">
                <a:ea typeface="+mn-ea"/>
                <a:cs typeface="+mn-cs"/>
              </a:rPr>
              <a:t>Blood </a:t>
            </a:r>
            <a:r>
              <a:rPr lang="en-US" dirty="0">
                <a:ea typeface="+mn-ea"/>
                <a:cs typeface="+mn-cs"/>
              </a:rPr>
              <a:t>calcium levels fall, and phosphorus levels rise.</a:t>
            </a:r>
          </a:p>
          <a:p>
            <a:pPr eaLnBrk="1" fontAlgn="auto" hangingPunct="1">
              <a:spcAft>
                <a:spcPts val="0"/>
              </a:spcAft>
              <a:defRPr/>
            </a:pPr>
            <a:r>
              <a:rPr lang="en-US" dirty="0">
                <a:ea typeface="+mn-ea"/>
                <a:cs typeface="+mn-cs"/>
              </a:rPr>
              <a:t>The most common </a:t>
            </a:r>
            <a:r>
              <a:rPr lang="en-US" dirty="0" smtClean="0">
                <a:ea typeface="+mn-ea"/>
                <a:cs typeface="+mn-cs"/>
              </a:rPr>
              <a:t>cause is </a:t>
            </a:r>
            <a:r>
              <a:rPr lang="en-US" dirty="0">
                <a:ea typeface="+mn-ea"/>
                <a:cs typeface="+mn-cs"/>
              </a:rPr>
              <a:t>injury to the </a:t>
            </a:r>
            <a:r>
              <a:rPr lang="en-US" dirty="0" smtClean="0">
                <a:ea typeface="+mn-ea"/>
                <a:cs typeface="+mn-cs"/>
              </a:rPr>
              <a:t>glands.</a:t>
            </a:r>
          </a:p>
          <a:p>
            <a:pPr eaLnBrk="1" fontAlgn="auto" hangingPunct="1">
              <a:spcAft>
                <a:spcPts val="0"/>
              </a:spcAft>
              <a:defRPr/>
            </a:pPr>
            <a:r>
              <a:rPr lang="en-US" dirty="0" smtClean="0">
                <a:ea typeface="+mn-ea"/>
                <a:cs typeface="+mn-cs"/>
              </a:rPr>
              <a:t>Sometimes can be caused as a side </a:t>
            </a:r>
            <a:r>
              <a:rPr lang="en-US" dirty="0">
                <a:ea typeface="+mn-ea"/>
                <a:cs typeface="+mn-cs"/>
              </a:rPr>
              <a:t>effect of </a:t>
            </a:r>
            <a:r>
              <a:rPr lang="en-US" dirty="0" smtClean="0">
                <a:ea typeface="+mn-ea"/>
                <a:cs typeface="+mn-cs"/>
              </a:rPr>
              <a:t>radioactive </a:t>
            </a:r>
            <a:r>
              <a:rPr lang="en-US" dirty="0">
                <a:ea typeface="+mn-ea"/>
                <a:cs typeface="+mn-cs"/>
              </a:rPr>
              <a:t>iodine treatment for </a:t>
            </a:r>
            <a:r>
              <a:rPr lang="en-US" dirty="0" smtClean="0">
                <a:ea typeface="+mn-ea"/>
                <a:cs typeface="+mn-cs"/>
              </a:rPr>
              <a:t>hyperthyroidism.</a:t>
            </a:r>
          </a:p>
          <a:p>
            <a:pPr eaLnBrk="1" fontAlgn="auto" hangingPunct="1">
              <a:spcAft>
                <a:spcPts val="0"/>
              </a:spcAft>
              <a:defRPr/>
            </a:pPr>
            <a:r>
              <a:rPr lang="en-US" dirty="0" smtClean="0">
                <a:ea typeface="+mn-ea"/>
                <a:cs typeface="+mn-cs"/>
              </a:rPr>
              <a:t>May </a:t>
            </a:r>
            <a:r>
              <a:rPr lang="en-US" dirty="0">
                <a:ea typeface="+mn-ea"/>
                <a:cs typeface="+mn-cs"/>
              </a:rPr>
              <a:t>lead to stunted growth, malformed teeth, and slow mental </a:t>
            </a:r>
            <a:r>
              <a:rPr lang="en-US" dirty="0" smtClean="0">
                <a:ea typeface="+mn-ea"/>
                <a:cs typeface="+mn-cs"/>
              </a:rPr>
              <a:t>development in children. </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4869DBEC-05A9-4942-96F3-4D8FEA71C4AA}" type="slidenum">
              <a:rPr lang="en-US" sz="1200">
                <a:solidFill>
                  <a:srgbClr val="898989"/>
                </a:solidFill>
              </a:rPr>
              <a:pPr eaLnBrk="1" hangingPunct="1"/>
              <a:t>47</a:t>
            </a:fld>
            <a:endParaRPr lang="en-US" sz="1200">
              <a:solidFill>
                <a:srgbClr val="898989"/>
              </a:solidFill>
            </a:endParaRPr>
          </a:p>
        </p:txBody>
      </p:sp>
    </p:spTree>
    <p:extLst>
      <p:ext uri="{BB962C8B-B14F-4D97-AF65-F5344CB8AC3E}">
        <p14:creationId xmlns:p14="http://schemas.microsoft.com/office/powerpoint/2010/main" val="2992151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b="1" smtClean="0">
                <a:ea typeface="ＭＳ Ｐゴシック" pitchFamily="34" charset="-128"/>
              </a:rPr>
              <a:t>Hyperphosphatemia </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ea typeface="+mn-ea"/>
                <a:cs typeface="+mn-cs"/>
              </a:rPr>
              <a:t>Phosphorous is critical </a:t>
            </a:r>
            <a:r>
              <a:rPr lang="en-US" dirty="0">
                <a:ea typeface="+mn-ea"/>
                <a:cs typeface="+mn-cs"/>
              </a:rPr>
              <a:t>for bone mineralization, cellular structure, </a:t>
            </a:r>
            <a:r>
              <a:rPr lang="en-US" dirty="0" smtClean="0">
                <a:ea typeface="+mn-ea"/>
                <a:cs typeface="+mn-cs"/>
              </a:rPr>
              <a:t>and </a:t>
            </a:r>
            <a:r>
              <a:rPr lang="en-US" dirty="0">
                <a:ea typeface="+mn-ea"/>
                <a:cs typeface="+mn-cs"/>
              </a:rPr>
              <a:t>energy </a:t>
            </a:r>
            <a:r>
              <a:rPr lang="en-US" dirty="0" smtClean="0">
                <a:ea typeface="+mn-ea"/>
                <a:cs typeface="+mn-cs"/>
              </a:rPr>
              <a:t>metabolism.</a:t>
            </a:r>
          </a:p>
          <a:p>
            <a:pPr eaLnBrk="1" fontAlgn="auto" hangingPunct="1">
              <a:spcAft>
                <a:spcPts val="0"/>
              </a:spcAft>
              <a:defRPr/>
            </a:pPr>
            <a:r>
              <a:rPr lang="en-US" dirty="0" smtClean="0">
                <a:ea typeface="+mn-ea"/>
                <a:cs typeface="+mn-cs"/>
              </a:rPr>
              <a:t>Causes </a:t>
            </a:r>
            <a:r>
              <a:rPr lang="en-US" dirty="0">
                <a:ea typeface="+mn-ea"/>
                <a:cs typeface="+mn-cs"/>
              </a:rPr>
              <a:t>hypocalcemia by </a:t>
            </a:r>
            <a:r>
              <a:rPr lang="en-US" dirty="0" smtClean="0">
                <a:ea typeface="+mn-ea"/>
                <a:cs typeface="+mn-cs"/>
              </a:rPr>
              <a:t>precipitating </a:t>
            </a:r>
            <a:r>
              <a:rPr lang="en-US" dirty="0">
                <a:ea typeface="+mn-ea"/>
                <a:cs typeface="+mn-cs"/>
              </a:rPr>
              <a:t>calcium, decreasing vitamin D production, and interfering with parathyroid hormone-mediated bone </a:t>
            </a:r>
            <a:r>
              <a:rPr lang="en-US" dirty="0" smtClean="0">
                <a:ea typeface="+mn-ea"/>
                <a:cs typeface="+mn-cs"/>
              </a:rPr>
              <a:t>reabsorption.</a:t>
            </a:r>
          </a:p>
          <a:p>
            <a:pPr eaLnBrk="1" fontAlgn="auto" hangingPunct="1">
              <a:spcAft>
                <a:spcPts val="0"/>
              </a:spcAft>
              <a:defRPr/>
            </a:pPr>
            <a:r>
              <a:rPr lang="en-US" dirty="0" smtClean="0">
                <a:ea typeface="+mn-ea"/>
                <a:cs typeface="+mn-cs"/>
              </a:rPr>
              <a:t>Considered </a:t>
            </a:r>
            <a:r>
              <a:rPr lang="en-US" dirty="0">
                <a:ea typeface="+mn-ea"/>
                <a:cs typeface="+mn-cs"/>
              </a:rPr>
              <a:t>significant when levels are greater than 5 mg/dL in adults or 7 mg/dL in </a:t>
            </a:r>
            <a:r>
              <a:rPr lang="en-US" dirty="0" smtClean="0">
                <a:ea typeface="+mn-ea"/>
                <a:cs typeface="+mn-cs"/>
              </a:rPr>
              <a:t>children.</a:t>
            </a:r>
          </a:p>
          <a:p>
            <a:pPr eaLnBrk="1" fontAlgn="auto" hangingPunct="1">
              <a:spcAft>
                <a:spcPts val="0"/>
              </a:spcAft>
              <a:defRPr/>
            </a:pPr>
            <a:r>
              <a:rPr lang="en-US" dirty="0">
                <a:ea typeface="+mn-ea"/>
                <a:cs typeface="+mn-cs"/>
              </a:rPr>
              <a:t>Patients </a:t>
            </a:r>
            <a:r>
              <a:rPr lang="en-US" dirty="0" smtClean="0">
                <a:ea typeface="+mn-ea"/>
                <a:cs typeface="+mn-cs"/>
              </a:rPr>
              <a:t>commonly </a:t>
            </a:r>
            <a:r>
              <a:rPr lang="en-US" dirty="0">
                <a:ea typeface="+mn-ea"/>
                <a:cs typeface="+mn-cs"/>
              </a:rPr>
              <a:t>complain of muscle </a:t>
            </a:r>
            <a:r>
              <a:rPr lang="en-US" dirty="0" smtClean="0">
                <a:ea typeface="+mn-ea"/>
                <a:cs typeface="+mn-cs"/>
              </a:rPr>
              <a:t>cramping that may lead </a:t>
            </a:r>
            <a:r>
              <a:rPr lang="en-US" dirty="0">
                <a:ea typeface="+mn-ea"/>
                <a:cs typeface="+mn-cs"/>
              </a:rPr>
              <a:t>to tetany, delirium, and </a:t>
            </a:r>
            <a:r>
              <a:rPr lang="en-US" dirty="0" smtClean="0">
                <a:ea typeface="+mn-ea"/>
                <a:cs typeface="+mn-cs"/>
              </a:rPr>
              <a:t>seizures.</a:t>
            </a:r>
            <a:endParaRPr lang="en-US" dirty="0">
              <a:ea typeface="+mn-ea"/>
              <a:cs typeface="+mn-cs"/>
            </a:endParaRPr>
          </a:p>
          <a:p>
            <a:pPr eaLnBrk="1" fontAlgn="auto" hangingPunct="1">
              <a:spcAft>
                <a:spcPts val="0"/>
              </a:spcAft>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F73D62E0-3168-4992-89B9-871771EA4FD4}" type="slidenum">
              <a:rPr lang="en-US" sz="1200">
                <a:solidFill>
                  <a:srgbClr val="898989"/>
                </a:solidFill>
              </a:rPr>
              <a:pPr eaLnBrk="1" hangingPunct="1"/>
              <a:t>48</a:t>
            </a:fld>
            <a:endParaRPr lang="en-US" sz="1200">
              <a:solidFill>
                <a:srgbClr val="898989"/>
              </a:solidFill>
            </a:endParaRPr>
          </a:p>
        </p:txBody>
      </p:sp>
    </p:spTree>
    <p:extLst>
      <p:ext uri="{BB962C8B-B14F-4D97-AF65-F5344CB8AC3E}">
        <p14:creationId xmlns:p14="http://schemas.microsoft.com/office/powerpoint/2010/main" val="1192624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Intervention/Treatments for Low Calcium </a:t>
            </a:r>
            <a:endParaRPr lang="en-US" b="1" dirty="0">
              <a:ea typeface="+mj-ea"/>
              <a:cs typeface="+mj-cs"/>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a:ea typeface="+mn-ea"/>
                <a:cs typeface="+mn-cs"/>
              </a:rPr>
              <a:t>Seizure Precautions</a:t>
            </a:r>
          </a:p>
          <a:p>
            <a:pPr eaLnBrk="1" fontAlgn="auto" hangingPunct="1">
              <a:spcAft>
                <a:spcPts val="0"/>
              </a:spcAft>
              <a:defRPr/>
            </a:pPr>
            <a:r>
              <a:rPr lang="en-US" dirty="0" smtClean="0">
                <a:ea typeface="+mn-ea"/>
                <a:cs typeface="+mn-cs"/>
              </a:rPr>
              <a:t>IV Calcium Gluconate (1-2 grams over 20 minutes) with Vitamin D (calcitriol).  </a:t>
            </a:r>
            <a:r>
              <a:rPr lang="en-US" sz="2600" i="1" dirty="0" smtClean="0">
                <a:ea typeface="+mn-ea"/>
                <a:cs typeface="+mn-cs"/>
              </a:rPr>
              <a:t>(Precautions </a:t>
            </a:r>
            <a:r>
              <a:rPr lang="en-US" sz="2600" i="1" dirty="0">
                <a:ea typeface="+mn-ea"/>
                <a:cs typeface="+mn-cs"/>
              </a:rPr>
              <a:t>are taken to prevent seizures or </a:t>
            </a:r>
            <a:r>
              <a:rPr lang="en-US" sz="2600" i="1" dirty="0" smtClean="0">
                <a:ea typeface="+mn-ea"/>
                <a:cs typeface="+mn-cs"/>
              </a:rPr>
              <a:t>laryngospasms</a:t>
            </a:r>
            <a:r>
              <a:rPr lang="en-US" sz="2600" i="1" dirty="0">
                <a:ea typeface="+mn-ea"/>
                <a:cs typeface="+mn-cs"/>
              </a:rPr>
              <a:t>. The heart is monitored for abnormal rhythms until the </a:t>
            </a:r>
            <a:r>
              <a:rPr lang="en-US" sz="2600" i="1" dirty="0" smtClean="0">
                <a:ea typeface="+mn-ea"/>
                <a:cs typeface="+mn-cs"/>
              </a:rPr>
              <a:t>patient </a:t>
            </a:r>
            <a:r>
              <a:rPr lang="en-US" sz="2600" i="1" dirty="0">
                <a:ea typeface="+mn-ea"/>
                <a:cs typeface="+mn-cs"/>
              </a:rPr>
              <a:t>is </a:t>
            </a:r>
            <a:r>
              <a:rPr lang="en-US" sz="2600" i="1" dirty="0" smtClean="0">
                <a:ea typeface="+mn-ea"/>
                <a:cs typeface="+mn-cs"/>
              </a:rPr>
              <a:t>stable.)</a:t>
            </a:r>
          </a:p>
          <a:p>
            <a:pPr eaLnBrk="1" fontAlgn="auto" hangingPunct="1">
              <a:spcAft>
                <a:spcPts val="0"/>
              </a:spcAft>
              <a:defRPr/>
            </a:pPr>
            <a:r>
              <a:rPr lang="en-US" dirty="0" smtClean="0">
                <a:ea typeface="+mn-ea"/>
                <a:cs typeface="+mn-cs"/>
              </a:rPr>
              <a:t>1 GM Calcium Gluconate = 90mg elemental Calcium = 4.5 mEq Ca++</a:t>
            </a:r>
          </a:p>
          <a:p>
            <a:pPr eaLnBrk="1" fontAlgn="auto" hangingPunct="1">
              <a:spcAft>
                <a:spcPts val="0"/>
              </a:spcAft>
              <a:defRPr/>
            </a:pPr>
            <a:r>
              <a:rPr lang="en-US" dirty="0" smtClean="0">
                <a:ea typeface="+mn-ea"/>
                <a:cs typeface="+mn-cs"/>
              </a:rPr>
              <a:t>Oral Calcium (1-3 grams per day) with oral Vitamin D</a:t>
            </a:r>
          </a:p>
          <a:p>
            <a:pPr eaLnBrk="1" fontAlgn="auto" hangingPunct="1">
              <a:spcAft>
                <a:spcPts val="0"/>
              </a:spcAft>
              <a:defRPr/>
            </a:pPr>
            <a:r>
              <a:rPr lang="en-US" dirty="0" smtClean="0">
                <a:ea typeface="+mn-ea"/>
                <a:cs typeface="+mn-cs"/>
              </a:rPr>
              <a:t>Sunlight Therapy </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813A99B9-42D1-4E99-99EC-81F57F451858}" type="slidenum">
              <a:rPr lang="en-US" sz="1200">
                <a:solidFill>
                  <a:srgbClr val="898989"/>
                </a:solidFill>
              </a:rPr>
              <a:pPr eaLnBrk="1" hangingPunct="1"/>
              <a:t>49</a:t>
            </a:fld>
            <a:endParaRPr lang="en-US" sz="1200">
              <a:solidFill>
                <a:srgbClr val="898989"/>
              </a:solidFill>
            </a:endParaRPr>
          </a:p>
        </p:txBody>
      </p:sp>
    </p:spTree>
    <p:extLst>
      <p:ext uri="{BB962C8B-B14F-4D97-AF65-F5344CB8AC3E}">
        <p14:creationId xmlns:p14="http://schemas.microsoft.com/office/powerpoint/2010/main" val="424153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ea typeface="ＭＳ Ｐゴシック" pitchFamily="34" charset="-128"/>
              </a:rPr>
              <a:t>SODIUM, Basic Info</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endParaRPr lang="en-US" dirty="0" smtClean="0">
              <a:ea typeface="+mn-ea"/>
              <a:cs typeface="+mn-cs"/>
            </a:endParaRPr>
          </a:p>
          <a:p>
            <a:pPr eaLnBrk="1" fontAlgn="auto" hangingPunct="1">
              <a:spcAft>
                <a:spcPts val="0"/>
              </a:spcAft>
              <a:defRPr/>
            </a:pPr>
            <a:r>
              <a:rPr lang="en-US" dirty="0" smtClean="0">
                <a:ea typeface="+mn-ea"/>
                <a:cs typeface="+mn-cs"/>
              </a:rPr>
              <a:t>Regulates water distribution and fluid balance through entire body</a:t>
            </a:r>
          </a:p>
          <a:p>
            <a:pPr marL="0" indent="0" eaLnBrk="1" fontAlgn="auto" hangingPunct="1">
              <a:spcAft>
                <a:spcPts val="0"/>
              </a:spcAft>
              <a:buFont typeface="Arial" pitchFamily="34" charset="0"/>
              <a:buNone/>
              <a:defRPr/>
            </a:pPr>
            <a:endParaRPr lang="en-US" dirty="0" smtClean="0">
              <a:ea typeface="+mn-ea"/>
              <a:cs typeface="+mn-cs"/>
            </a:endParaRPr>
          </a:p>
          <a:p>
            <a:pPr algn="ctr" eaLnBrk="1" fontAlgn="auto" hangingPunct="1">
              <a:spcAft>
                <a:spcPts val="0"/>
              </a:spcAft>
              <a:buFont typeface="Arial" pitchFamily="34" charset="0"/>
              <a:buNone/>
              <a:defRPr/>
            </a:pPr>
            <a:r>
              <a:rPr lang="en-US" u="sng" dirty="0" smtClean="0">
                <a:ea typeface="+mn-ea"/>
                <a:cs typeface="+mn-cs"/>
              </a:rPr>
              <a:t>Normal Levels</a:t>
            </a:r>
          </a:p>
          <a:p>
            <a:pPr eaLnBrk="1" fontAlgn="auto" hangingPunct="1">
              <a:spcAft>
                <a:spcPts val="0"/>
              </a:spcAft>
              <a:defRPr/>
            </a:pPr>
            <a:r>
              <a:rPr lang="en-US" dirty="0" smtClean="0">
                <a:ea typeface="+mn-ea"/>
                <a:cs typeface="+mn-cs"/>
              </a:rPr>
              <a:t>Extracellular level: 135-145 mEq/L</a:t>
            </a:r>
          </a:p>
          <a:p>
            <a:pPr eaLnBrk="1" fontAlgn="auto" hangingPunct="1">
              <a:spcAft>
                <a:spcPts val="0"/>
              </a:spcAft>
              <a:defRPr/>
            </a:pPr>
            <a:r>
              <a:rPr lang="en-US" dirty="0" smtClean="0">
                <a:ea typeface="+mn-ea"/>
                <a:cs typeface="+mn-cs"/>
              </a:rPr>
              <a:t>Intracellular level: 10-12 mEq/L</a:t>
            </a:r>
          </a:p>
          <a:p>
            <a:pPr eaLnBrk="1" fontAlgn="auto" hangingPunct="1">
              <a:spcAft>
                <a:spcPts val="0"/>
              </a:spcAft>
              <a:buFont typeface="Arial" pitchFamily="34" charset="0"/>
              <a:buNone/>
              <a:defRPr/>
            </a:pP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84C6AD9A-73EE-44E4-A650-0CA2B9AEF19D}" type="slidenum">
              <a:rPr lang="en-US" sz="1200">
                <a:solidFill>
                  <a:srgbClr val="898989"/>
                </a:solidFill>
              </a:rPr>
              <a:pPr eaLnBrk="1" hangingPunct="1"/>
              <a:t>5</a:t>
            </a:fld>
            <a:endParaRPr lang="en-US" sz="1200">
              <a:solidFill>
                <a:srgbClr val="898989"/>
              </a:solidFill>
            </a:endParaRPr>
          </a:p>
        </p:txBody>
      </p:sp>
    </p:spTree>
    <p:extLst>
      <p:ext uri="{BB962C8B-B14F-4D97-AF65-F5344CB8AC3E}">
        <p14:creationId xmlns:p14="http://schemas.microsoft.com/office/powerpoint/2010/main" val="3830364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274638"/>
            <a:ext cx="8382000" cy="6126162"/>
          </a:xfrm>
        </p:spPr>
        <p:txBody>
          <a:bodyPr/>
          <a:lstStyle/>
          <a:p>
            <a:pPr algn="ctr" eaLnBrk="1" hangingPunct="1"/>
            <a:r>
              <a:rPr lang="en-US" sz="7200" b="1" u="sng" dirty="0" smtClean="0">
                <a:ea typeface="ＭＳ Ｐゴシック" pitchFamily="34" charset="-128"/>
              </a:rPr>
              <a:t>HYPERCALCEMIA</a:t>
            </a:r>
            <a:r>
              <a:rPr lang="en-US" sz="7200" b="1" dirty="0" smtClean="0">
                <a:ea typeface="ＭＳ Ｐゴシック" pitchFamily="34" charset="-128"/>
              </a:rPr>
              <a:t/>
            </a:r>
            <a:br>
              <a:rPr lang="en-US" sz="7200" b="1" dirty="0" smtClean="0">
                <a:ea typeface="ＭＳ Ｐゴシック" pitchFamily="34" charset="-128"/>
              </a:rPr>
            </a:br>
            <a:r>
              <a:rPr lang="en-US" sz="7200" b="1" dirty="0" smtClean="0">
                <a:ea typeface="ＭＳ Ｐゴシック" pitchFamily="34" charset="-128"/>
              </a:rPr>
              <a:t>HIGH CALCIUM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1260D9EE-5B01-4D9C-8FE5-1257460ED533}" type="slidenum">
              <a:rPr lang="en-US" sz="1200">
                <a:solidFill>
                  <a:srgbClr val="898989"/>
                </a:solidFill>
              </a:rPr>
              <a:pPr eaLnBrk="1" hangingPunct="1"/>
              <a:t>50</a:t>
            </a:fld>
            <a:endParaRPr lang="en-US" sz="1200">
              <a:solidFill>
                <a:srgbClr val="898989"/>
              </a:solidFill>
            </a:endParaRPr>
          </a:p>
        </p:txBody>
      </p:sp>
    </p:spTree>
    <p:extLst>
      <p:ext uri="{BB962C8B-B14F-4D97-AF65-F5344CB8AC3E}">
        <p14:creationId xmlns:p14="http://schemas.microsoft.com/office/powerpoint/2010/main" val="1787459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r>
              <a:rPr lang="en-US" b="1" smtClean="0">
                <a:ea typeface="ＭＳ Ｐゴシック" pitchFamily="34" charset="-128"/>
              </a:rPr>
              <a:t>Signs and Symptoms High Calcium</a:t>
            </a:r>
          </a:p>
        </p:txBody>
      </p:sp>
      <p:sp>
        <p:nvSpPr>
          <p:cNvPr id="76802" name="Content Placeholder 2"/>
          <p:cNvSpPr>
            <a:spLocks noGrp="1"/>
          </p:cNvSpPr>
          <p:nvPr>
            <p:ph idx="1"/>
          </p:nvPr>
        </p:nvSpPr>
        <p:spPr>
          <a:xfrm>
            <a:off x="381000" y="1524000"/>
            <a:ext cx="8382000" cy="5029200"/>
          </a:xfrm>
        </p:spPr>
        <p:txBody>
          <a:bodyPr/>
          <a:lstStyle/>
          <a:p>
            <a:pPr eaLnBrk="1" hangingPunct="1"/>
            <a:r>
              <a:rPr lang="en-US" dirty="0" smtClean="0">
                <a:ea typeface="ＭＳ Ｐゴシック" pitchFamily="34" charset="-128"/>
              </a:rPr>
              <a:t>Fatigue, lethargy</a:t>
            </a:r>
          </a:p>
          <a:p>
            <a:pPr eaLnBrk="1" hangingPunct="1"/>
            <a:r>
              <a:rPr lang="en-US" dirty="0" smtClean="0">
                <a:ea typeface="ＭＳ Ｐゴシック" pitchFamily="34" charset="-128"/>
              </a:rPr>
              <a:t>ECG Changes: increased PR interval, short QT interval</a:t>
            </a:r>
          </a:p>
          <a:p>
            <a:pPr eaLnBrk="1" hangingPunct="1"/>
            <a:r>
              <a:rPr lang="en-US" dirty="0" smtClean="0">
                <a:ea typeface="ＭＳ Ｐゴシック" pitchFamily="34" charset="-128"/>
              </a:rPr>
              <a:t>Depression, paranoia, hallucinations, coma</a:t>
            </a:r>
          </a:p>
          <a:p>
            <a:pPr eaLnBrk="1" hangingPunct="1"/>
            <a:r>
              <a:rPr lang="en-US" dirty="0" smtClean="0">
                <a:ea typeface="ＭＳ Ｐゴシック" pitchFamily="34" charset="-128"/>
              </a:rPr>
              <a:t>Polyuria, flank pain, kidney stone formation</a:t>
            </a:r>
          </a:p>
          <a:p>
            <a:pPr eaLnBrk="1" hangingPunct="1"/>
            <a:r>
              <a:rPr lang="en-US" dirty="0" smtClean="0">
                <a:ea typeface="ＭＳ Ｐゴシック" pitchFamily="34" charset="-128"/>
              </a:rPr>
              <a:t>Decreased neuromuscular excitability: (</a:t>
            </a:r>
            <a:r>
              <a:rPr lang="en-US" dirty="0" err="1" smtClean="0">
                <a:ea typeface="ＭＳ Ｐゴシック" pitchFamily="34" charset="-128"/>
              </a:rPr>
              <a:t>hyporeflexia</a:t>
            </a:r>
            <a:r>
              <a:rPr lang="en-US" dirty="0" smtClean="0">
                <a:ea typeface="ＭＳ Ｐゴシック" pitchFamily="34" charset="-128"/>
              </a:rPr>
              <a:t>, weakness, poor coordination)</a:t>
            </a:r>
          </a:p>
          <a:p>
            <a:pPr eaLnBrk="1" hangingPunct="1"/>
            <a:r>
              <a:rPr lang="en-US" dirty="0" smtClean="0">
                <a:ea typeface="ＭＳ Ｐゴシック" pitchFamily="34" charset="-128"/>
              </a:rPr>
              <a:t>Decreased GI Motility: nausea, vomiting, constipation, hypoactive bowel sounds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E7D47686-E1C7-4AF9-8998-4C57B9DFD007}" type="slidenum">
              <a:rPr lang="en-US" sz="1200">
                <a:solidFill>
                  <a:srgbClr val="898989"/>
                </a:solidFill>
              </a:rPr>
              <a:pPr eaLnBrk="1" hangingPunct="1"/>
              <a:t>51</a:t>
            </a:fld>
            <a:endParaRPr lang="en-US" sz="1200">
              <a:solidFill>
                <a:srgbClr val="898989"/>
              </a:solidFill>
            </a:endParaRPr>
          </a:p>
        </p:txBody>
      </p:sp>
    </p:spTree>
    <p:extLst>
      <p:ext uri="{BB962C8B-B14F-4D97-AF65-F5344CB8AC3E}">
        <p14:creationId xmlns:p14="http://schemas.microsoft.com/office/powerpoint/2010/main" val="2770377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ATC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0"/>
            <a:ext cx="917170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flipV="1">
            <a:off x="5029200" y="4038600"/>
            <a:ext cx="4572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5500255" y="4876800"/>
            <a:ext cx="1828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Osborn Wave</a:t>
            </a:r>
            <a:endParaRPr lang="en-US" b="1" dirty="0">
              <a:solidFill>
                <a:schemeClr val="tx1"/>
              </a:solidFill>
            </a:endParaRPr>
          </a:p>
        </p:txBody>
      </p:sp>
    </p:spTree>
    <p:extLst>
      <p:ext uri="{BB962C8B-B14F-4D97-AF65-F5344CB8AC3E}">
        <p14:creationId xmlns:p14="http://schemas.microsoft.com/office/powerpoint/2010/main" val="282550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b="1" smtClean="0">
                <a:ea typeface="ＭＳ Ｐゴシック" pitchFamily="34" charset="-128"/>
              </a:rPr>
              <a:t>Causes of Hypercalcemia</a:t>
            </a:r>
          </a:p>
        </p:txBody>
      </p:sp>
      <p:sp>
        <p:nvSpPr>
          <p:cNvPr id="3" name="Content Placeholder 2"/>
          <p:cNvSpPr>
            <a:spLocks noGrp="1"/>
          </p:cNvSpPr>
          <p:nvPr>
            <p:ph idx="1"/>
          </p:nvPr>
        </p:nvSpPr>
        <p:spPr>
          <a:xfrm>
            <a:off x="457200" y="1676400"/>
            <a:ext cx="8229600" cy="4449763"/>
          </a:xfrm>
        </p:spPr>
        <p:txBody>
          <a:bodyPr rtlCol="0">
            <a:normAutofit fontScale="77500" lnSpcReduction="20000"/>
          </a:bodyPr>
          <a:lstStyle/>
          <a:p>
            <a:pPr eaLnBrk="1" fontAlgn="auto" hangingPunct="1">
              <a:spcAft>
                <a:spcPts val="0"/>
              </a:spcAft>
              <a:defRPr/>
            </a:pPr>
            <a:r>
              <a:rPr lang="en-US" dirty="0" smtClean="0">
                <a:ea typeface="+mn-ea"/>
                <a:cs typeface="+mn-cs"/>
              </a:rPr>
              <a:t>90% of cases caused by Hyperparathyroidism or Malignancy</a:t>
            </a:r>
          </a:p>
          <a:p>
            <a:pPr eaLnBrk="1" fontAlgn="auto" hangingPunct="1">
              <a:spcAft>
                <a:spcPts val="0"/>
              </a:spcAft>
              <a:defRPr/>
            </a:pPr>
            <a:r>
              <a:rPr lang="en-US" dirty="0" smtClean="0">
                <a:ea typeface="+mn-ea"/>
                <a:cs typeface="+mn-cs"/>
              </a:rPr>
              <a:t>Addison's </a:t>
            </a:r>
            <a:r>
              <a:rPr lang="en-US" dirty="0">
                <a:ea typeface="+mn-ea"/>
                <a:cs typeface="+mn-cs"/>
              </a:rPr>
              <a:t>disease </a:t>
            </a:r>
          </a:p>
          <a:p>
            <a:pPr eaLnBrk="1" fontAlgn="auto" hangingPunct="1">
              <a:spcAft>
                <a:spcPts val="0"/>
              </a:spcAft>
              <a:defRPr/>
            </a:pPr>
            <a:r>
              <a:rPr lang="en-US" dirty="0">
                <a:ea typeface="+mn-ea"/>
                <a:cs typeface="+mn-cs"/>
              </a:rPr>
              <a:t>Paget's disease</a:t>
            </a:r>
          </a:p>
          <a:p>
            <a:pPr eaLnBrk="1" fontAlgn="auto" hangingPunct="1">
              <a:spcAft>
                <a:spcPts val="0"/>
              </a:spcAft>
              <a:defRPr/>
            </a:pPr>
            <a:r>
              <a:rPr lang="en-US" dirty="0" smtClean="0">
                <a:ea typeface="+mn-ea"/>
                <a:cs typeface="+mn-cs"/>
              </a:rPr>
              <a:t>Vitamin D intoxication </a:t>
            </a:r>
            <a:endParaRPr lang="en-US" dirty="0">
              <a:ea typeface="+mn-ea"/>
              <a:cs typeface="+mn-cs"/>
            </a:endParaRPr>
          </a:p>
          <a:p>
            <a:pPr eaLnBrk="1" fontAlgn="auto" hangingPunct="1">
              <a:spcAft>
                <a:spcPts val="0"/>
              </a:spcAft>
              <a:defRPr/>
            </a:pPr>
            <a:r>
              <a:rPr lang="en-US" dirty="0">
                <a:ea typeface="+mn-ea"/>
                <a:cs typeface="+mn-cs"/>
              </a:rPr>
              <a:t>Excessive calcium </a:t>
            </a:r>
            <a:r>
              <a:rPr lang="en-US" dirty="0" smtClean="0">
                <a:ea typeface="+mn-ea"/>
                <a:cs typeface="+mn-cs"/>
              </a:rPr>
              <a:t>intake (dairy foods), also </a:t>
            </a:r>
            <a:r>
              <a:rPr lang="en-US" dirty="0">
                <a:ea typeface="+mn-ea"/>
                <a:cs typeface="+mn-cs"/>
              </a:rPr>
              <a:t>called </a:t>
            </a:r>
            <a:r>
              <a:rPr lang="en-US" dirty="0" smtClean="0">
                <a:ea typeface="+mn-ea"/>
                <a:cs typeface="+mn-cs"/>
              </a:rPr>
              <a:t>Milk-Alkali </a:t>
            </a:r>
            <a:r>
              <a:rPr lang="en-US" dirty="0">
                <a:ea typeface="+mn-ea"/>
                <a:cs typeface="+mn-cs"/>
              </a:rPr>
              <a:t>S</a:t>
            </a:r>
            <a:r>
              <a:rPr lang="en-US" dirty="0" smtClean="0">
                <a:ea typeface="+mn-ea"/>
                <a:cs typeface="+mn-cs"/>
              </a:rPr>
              <a:t>yndrome</a:t>
            </a:r>
            <a:endParaRPr lang="en-US" dirty="0">
              <a:ea typeface="+mn-ea"/>
              <a:cs typeface="+mn-cs"/>
            </a:endParaRPr>
          </a:p>
          <a:p>
            <a:pPr eaLnBrk="1" fontAlgn="auto" hangingPunct="1">
              <a:spcAft>
                <a:spcPts val="0"/>
              </a:spcAft>
              <a:defRPr/>
            </a:pPr>
            <a:r>
              <a:rPr lang="en-US" dirty="0" smtClean="0">
                <a:ea typeface="+mn-ea"/>
                <a:cs typeface="+mn-cs"/>
              </a:rPr>
              <a:t>Hyperthyroidism or </a:t>
            </a:r>
            <a:r>
              <a:rPr lang="en-US" dirty="0">
                <a:ea typeface="+mn-ea"/>
                <a:cs typeface="+mn-cs"/>
              </a:rPr>
              <a:t>too much thyroid hormone replacement medication </a:t>
            </a:r>
          </a:p>
          <a:p>
            <a:pPr eaLnBrk="1" fontAlgn="auto" hangingPunct="1">
              <a:spcAft>
                <a:spcPts val="0"/>
              </a:spcAft>
              <a:defRPr/>
            </a:pPr>
            <a:r>
              <a:rPr lang="en-US" dirty="0" smtClean="0">
                <a:ea typeface="+mn-ea"/>
                <a:cs typeface="+mn-cs"/>
              </a:rPr>
              <a:t>Prolonged </a:t>
            </a:r>
            <a:r>
              <a:rPr lang="en-US" dirty="0">
                <a:ea typeface="+mn-ea"/>
                <a:cs typeface="+mn-cs"/>
              </a:rPr>
              <a:t>immobilization </a:t>
            </a:r>
          </a:p>
          <a:p>
            <a:pPr eaLnBrk="1" fontAlgn="auto" hangingPunct="1">
              <a:spcAft>
                <a:spcPts val="0"/>
              </a:spcAft>
              <a:defRPr/>
            </a:pPr>
            <a:r>
              <a:rPr lang="en-US" dirty="0" smtClean="0">
                <a:ea typeface="+mn-ea"/>
                <a:cs typeface="+mn-cs"/>
              </a:rPr>
              <a:t>Sarcoidosis</a:t>
            </a:r>
            <a:endParaRPr lang="en-US" dirty="0">
              <a:ea typeface="+mn-ea"/>
              <a:cs typeface="+mn-cs"/>
            </a:endParaRPr>
          </a:p>
          <a:p>
            <a:pPr eaLnBrk="1" fontAlgn="auto" hangingPunct="1">
              <a:spcAft>
                <a:spcPts val="0"/>
              </a:spcAft>
              <a:defRPr/>
            </a:pPr>
            <a:r>
              <a:rPr lang="en-US" dirty="0" smtClean="0">
                <a:ea typeface="+mn-ea"/>
                <a:cs typeface="+mn-cs"/>
              </a:rPr>
              <a:t>Use </a:t>
            </a:r>
            <a:r>
              <a:rPr lang="en-US" dirty="0">
                <a:ea typeface="+mn-ea"/>
                <a:cs typeface="+mn-cs"/>
              </a:rPr>
              <a:t>of certain medications such as lithium, tamoxifen, and </a:t>
            </a:r>
            <a:r>
              <a:rPr lang="en-US" dirty="0" smtClean="0">
                <a:ea typeface="+mn-ea"/>
                <a:cs typeface="+mn-cs"/>
              </a:rPr>
              <a:t>thiazide diuretics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B119301C-5F83-4B75-AACE-6532343D36F5}" type="slidenum">
              <a:rPr lang="en-US" sz="1200">
                <a:solidFill>
                  <a:srgbClr val="898989"/>
                </a:solidFill>
              </a:rPr>
              <a:pPr eaLnBrk="1" hangingPunct="1"/>
              <a:t>53</a:t>
            </a:fld>
            <a:endParaRPr lang="en-US" sz="1200">
              <a:solidFill>
                <a:srgbClr val="898989"/>
              </a:solidFill>
            </a:endParaRPr>
          </a:p>
        </p:txBody>
      </p:sp>
    </p:spTree>
    <p:extLst>
      <p:ext uri="{BB962C8B-B14F-4D97-AF65-F5344CB8AC3E}">
        <p14:creationId xmlns:p14="http://schemas.microsoft.com/office/powerpoint/2010/main" val="1837681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b="1" smtClean="0">
                <a:ea typeface="ＭＳ Ｐゴシック" pitchFamily="34" charset="-128"/>
              </a:rPr>
              <a:t>Hyperparathyroidism</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defRPr/>
            </a:pPr>
            <a:r>
              <a:rPr lang="en-US" dirty="0" smtClean="0">
                <a:ea typeface="+mn-ea"/>
                <a:cs typeface="+mn-cs"/>
              </a:rPr>
              <a:t>Most common cause of high calcium</a:t>
            </a:r>
          </a:p>
          <a:p>
            <a:pPr eaLnBrk="1" fontAlgn="auto" hangingPunct="1">
              <a:spcAft>
                <a:spcPts val="0"/>
              </a:spcAft>
              <a:defRPr/>
            </a:pPr>
            <a:r>
              <a:rPr lang="en-US" dirty="0" smtClean="0">
                <a:ea typeface="+mn-ea"/>
                <a:cs typeface="+mn-cs"/>
              </a:rPr>
              <a:t>Due </a:t>
            </a:r>
            <a:r>
              <a:rPr lang="en-US" dirty="0">
                <a:ea typeface="+mn-ea"/>
                <a:cs typeface="+mn-cs"/>
              </a:rPr>
              <a:t>to excess PTH release by the </a:t>
            </a:r>
            <a:r>
              <a:rPr lang="en-US" dirty="0" smtClean="0">
                <a:ea typeface="+mn-ea"/>
                <a:cs typeface="+mn-cs"/>
              </a:rPr>
              <a:t>parathyroid. </a:t>
            </a:r>
            <a:r>
              <a:rPr lang="en-US" i="1" dirty="0" smtClean="0">
                <a:ea typeface="+mn-ea"/>
                <a:cs typeface="+mn-cs"/>
              </a:rPr>
              <a:t>(PTH raises </a:t>
            </a:r>
            <a:r>
              <a:rPr lang="en-US" i="1" dirty="0">
                <a:ea typeface="+mn-ea"/>
                <a:cs typeface="+mn-cs"/>
              </a:rPr>
              <a:t>serum calcium levels while lowering the serum phosphorus </a:t>
            </a:r>
            <a:r>
              <a:rPr lang="en-US" i="1" dirty="0" smtClean="0">
                <a:ea typeface="+mn-ea"/>
                <a:cs typeface="+mn-cs"/>
              </a:rPr>
              <a:t>concentration.)</a:t>
            </a:r>
          </a:p>
          <a:p>
            <a:pPr eaLnBrk="1" fontAlgn="auto" hangingPunct="1">
              <a:spcAft>
                <a:spcPts val="0"/>
              </a:spcAft>
              <a:defRPr/>
            </a:pPr>
            <a:r>
              <a:rPr lang="en-US" dirty="0" smtClean="0">
                <a:ea typeface="+mn-ea"/>
                <a:cs typeface="+mn-cs"/>
              </a:rPr>
              <a:t>Serum </a:t>
            </a:r>
            <a:r>
              <a:rPr lang="en-US" dirty="0">
                <a:ea typeface="+mn-ea"/>
                <a:cs typeface="+mn-cs"/>
              </a:rPr>
              <a:t>calcium is elevated and bones </a:t>
            </a:r>
            <a:r>
              <a:rPr lang="en-US" dirty="0" smtClean="0">
                <a:ea typeface="+mn-ea"/>
                <a:cs typeface="+mn-cs"/>
              </a:rPr>
              <a:t>lose calcium. </a:t>
            </a:r>
          </a:p>
          <a:p>
            <a:pPr eaLnBrk="1" fontAlgn="auto" hangingPunct="1">
              <a:spcAft>
                <a:spcPts val="0"/>
              </a:spcAft>
              <a:defRPr/>
            </a:pPr>
            <a:r>
              <a:rPr lang="en-US" dirty="0" smtClean="0">
                <a:ea typeface="+mn-ea"/>
                <a:cs typeface="+mn-cs"/>
              </a:rPr>
              <a:t>Surgical </a:t>
            </a:r>
            <a:r>
              <a:rPr lang="en-US" dirty="0">
                <a:ea typeface="+mn-ea"/>
                <a:cs typeface="+mn-cs"/>
              </a:rPr>
              <a:t>removal of the affected gland(s) is </a:t>
            </a:r>
            <a:r>
              <a:rPr lang="en-US" dirty="0" smtClean="0">
                <a:ea typeface="+mn-ea"/>
                <a:cs typeface="+mn-cs"/>
              </a:rPr>
              <a:t>the most common cure.</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3C1302EC-BD0E-4AF6-8585-7C964964B2CD}" type="slidenum">
              <a:rPr lang="en-US" sz="1200">
                <a:solidFill>
                  <a:srgbClr val="898989"/>
                </a:solidFill>
              </a:rPr>
              <a:pPr eaLnBrk="1" hangingPunct="1"/>
              <a:t>54</a:t>
            </a:fld>
            <a:endParaRPr lang="en-US" sz="1200">
              <a:solidFill>
                <a:srgbClr val="898989"/>
              </a:solidFill>
            </a:endParaRPr>
          </a:p>
        </p:txBody>
      </p:sp>
    </p:spTree>
    <p:extLst>
      <p:ext uri="{BB962C8B-B14F-4D97-AF65-F5344CB8AC3E}">
        <p14:creationId xmlns:p14="http://schemas.microsoft.com/office/powerpoint/2010/main" val="23965952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US" b="1" smtClean="0">
                <a:ea typeface="ＭＳ Ｐゴシック" pitchFamily="34" charset="-128"/>
              </a:rPr>
              <a:t>Addison</a:t>
            </a:r>
            <a:r>
              <a:rPr lang="en-US" altLang="en-US" b="1" smtClean="0">
                <a:ea typeface="ＭＳ Ｐゴシック" pitchFamily="34" charset="-128"/>
              </a:rPr>
              <a:t>’</a:t>
            </a:r>
            <a:r>
              <a:rPr lang="en-US" b="1" smtClean="0">
                <a:ea typeface="ＭＳ Ｐゴシック" pitchFamily="34" charset="-128"/>
              </a:rPr>
              <a:t>s Disease</a:t>
            </a:r>
          </a:p>
        </p:txBody>
      </p:sp>
      <p:sp>
        <p:nvSpPr>
          <p:cNvPr id="3" name="Content Placeholder 2"/>
          <p:cNvSpPr>
            <a:spLocks noGrp="1"/>
          </p:cNvSpPr>
          <p:nvPr>
            <p:ph idx="1"/>
          </p:nvPr>
        </p:nvSpPr>
        <p:spPr>
          <a:xfrm>
            <a:off x="457200" y="1447800"/>
            <a:ext cx="8229600" cy="4678363"/>
          </a:xfrm>
        </p:spPr>
        <p:txBody>
          <a:bodyPr>
            <a:normAutofit/>
          </a:bodyPr>
          <a:lstStyle/>
          <a:p>
            <a:pPr eaLnBrk="1" hangingPunct="1">
              <a:lnSpc>
                <a:spcPct val="80000"/>
              </a:lnSpc>
            </a:pPr>
            <a:r>
              <a:rPr lang="en-US" sz="2700" smtClean="0">
                <a:ea typeface="ＭＳ Ｐゴシック" pitchFamily="34" charset="-128"/>
              </a:rPr>
              <a:t>A disorder that occurs when the adrenal glands do not produce enough hormones.  Hormones, such as aldosterone, regulate sodium and potassium balance.</a:t>
            </a:r>
          </a:p>
          <a:p>
            <a:pPr eaLnBrk="1" hangingPunct="1">
              <a:lnSpc>
                <a:spcPct val="80000"/>
              </a:lnSpc>
            </a:pPr>
            <a:r>
              <a:rPr lang="en-US" sz="2700" b="1" smtClean="0">
                <a:ea typeface="ＭＳ Ｐゴシック" pitchFamily="34" charset="-128"/>
              </a:rPr>
              <a:t>Symptoms: </a:t>
            </a:r>
            <a:r>
              <a:rPr lang="en-US" sz="2700" smtClean="0">
                <a:ea typeface="ＭＳ Ｐゴシック" pitchFamily="34" charset="-128"/>
              </a:rPr>
              <a:t>changes in blood pressure or heart rate, fatigue and weakness, nausea and vomiting and diarrhea, skin changes—darkening or paleness, loss of appetite, salt craving, unintentional weight loss. </a:t>
            </a:r>
          </a:p>
          <a:p>
            <a:pPr eaLnBrk="1" hangingPunct="1">
              <a:lnSpc>
                <a:spcPct val="80000"/>
              </a:lnSpc>
            </a:pPr>
            <a:r>
              <a:rPr lang="en-US" sz="2700" b="1" smtClean="0">
                <a:ea typeface="ＭＳ Ｐゴシック" pitchFamily="34" charset="-128"/>
              </a:rPr>
              <a:t>Lab Tests: </a:t>
            </a:r>
            <a:r>
              <a:rPr lang="en-US" sz="2700" smtClean="0">
                <a:ea typeface="ＭＳ Ｐゴシック" pitchFamily="34" charset="-128"/>
              </a:rPr>
              <a:t>increased potassium, low serum sodium levels, hypotension, low cortisol level. </a:t>
            </a:r>
          </a:p>
          <a:p>
            <a:pPr eaLnBrk="1" hangingPunct="1">
              <a:lnSpc>
                <a:spcPct val="80000"/>
              </a:lnSpc>
            </a:pPr>
            <a:r>
              <a:rPr lang="en-US" sz="2700" b="1" smtClean="0">
                <a:ea typeface="ＭＳ Ｐゴシック" pitchFamily="34" charset="-128"/>
              </a:rPr>
              <a:t>Treatment: </a:t>
            </a:r>
            <a:r>
              <a:rPr lang="en-US" sz="2700" smtClean="0">
                <a:ea typeface="ＭＳ Ｐゴシック" pitchFamily="34" charset="-128"/>
              </a:rPr>
              <a:t>replacement corticosteroids will control the symptoms; patients often receive a combination of glucocorticoids (cortisone or hydrocortisone) and mineralocorticoids (fludrocortisone).</a:t>
            </a:r>
          </a:p>
          <a:p>
            <a:pPr eaLnBrk="1" hangingPunct="1">
              <a:lnSpc>
                <a:spcPct val="80000"/>
              </a:lnSpc>
            </a:pPr>
            <a:endParaRPr lang="en-US" sz="2700" smtClean="0">
              <a:ea typeface="ＭＳ Ｐゴシック" pitchFamily="34" charset="-128"/>
            </a:endParaRPr>
          </a:p>
          <a:p>
            <a:pPr eaLnBrk="1" hangingPunct="1">
              <a:lnSpc>
                <a:spcPct val="80000"/>
              </a:lnSpc>
            </a:pPr>
            <a:endParaRPr lang="en-US" sz="2700" smtClean="0">
              <a:ea typeface="ＭＳ Ｐゴシック" pitchFamily="34" charset="-128"/>
            </a:endParaRPr>
          </a:p>
          <a:p>
            <a:pPr eaLnBrk="1" hangingPunct="1">
              <a:lnSpc>
                <a:spcPct val="80000"/>
              </a:lnSpc>
            </a:pPr>
            <a:endParaRPr lang="en-US" sz="2700" smtClean="0">
              <a:ea typeface="ＭＳ Ｐゴシック" pitchFamily="34" charset="-128"/>
            </a:endParaRPr>
          </a:p>
          <a:p>
            <a:pPr eaLnBrk="1" hangingPunct="1">
              <a:lnSpc>
                <a:spcPct val="80000"/>
              </a:lnSpc>
            </a:pPr>
            <a:endParaRPr lang="en-US" sz="27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8CBD1BAD-08EF-44CD-BA1A-4DFC50466B14}" type="slidenum">
              <a:rPr lang="en-US" sz="1200">
                <a:solidFill>
                  <a:srgbClr val="898989"/>
                </a:solidFill>
              </a:rPr>
              <a:pPr eaLnBrk="1" hangingPunct="1"/>
              <a:t>55</a:t>
            </a:fld>
            <a:endParaRPr lang="en-US" sz="1200">
              <a:solidFill>
                <a:srgbClr val="898989"/>
              </a:solidFill>
            </a:endParaRPr>
          </a:p>
        </p:txBody>
      </p:sp>
    </p:spTree>
    <p:extLst>
      <p:ext uri="{BB962C8B-B14F-4D97-AF65-F5344CB8AC3E}">
        <p14:creationId xmlns:p14="http://schemas.microsoft.com/office/powerpoint/2010/main" val="243213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US" b="1" smtClean="0">
                <a:ea typeface="ＭＳ Ｐゴシック" pitchFamily="34" charset="-128"/>
              </a:rPr>
              <a:t>Paget's Disease</a:t>
            </a:r>
          </a:p>
        </p:txBody>
      </p:sp>
      <p:sp>
        <p:nvSpPr>
          <p:cNvPr id="80898" name="Content Placeholder 2"/>
          <p:cNvSpPr>
            <a:spLocks noGrp="1"/>
          </p:cNvSpPr>
          <p:nvPr>
            <p:ph idx="1"/>
          </p:nvPr>
        </p:nvSpPr>
        <p:spPr/>
        <p:txBody>
          <a:bodyPr/>
          <a:lstStyle/>
          <a:p>
            <a:pPr eaLnBrk="1" hangingPunct="1"/>
            <a:r>
              <a:rPr lang="en-US" smtClean="0">
                <a:ea typeface="ＭＳ Ｐゴシック" pitchFamily="34" charset="-128"/>
              </a:rPr>
              <a:t>A chronic skeletal disorder which may result in enlarged or deformed bones in one or more regions of the skeleton.</a:t>
            </a:r>
          </a:p>
          <a:p>
            <a:pPr eaLnBrk="1" hangingPunct="1"/>
            <a:r>
              <a:rPr lang="en-US" smtClean="0">
                <a:ea typeface="ＭＳ Ｐゴシック" pitchFamily="34" charset="-128"/>
              </a:rPr>
              <a:t>Involves abnormal bone destruction followed by irregular bone regrowth--results in deformities and weakness. </a:t>
            </a:r>
          </a:p>
          <a:p>
            <a:pPr eaLnBrk="1" hangingPunct="1"/>
            <a:r>
              <a:rPr lang="en-US" smtClean="0">
                <a:ea typeface="ＭＳ Ｐゴシック" pitchFamily="34" charset="-128"/>
              </a:rPr>
              <a:t>The new bone is bigger, but weakened and filled with blood vessels. </a:t>
            </a:r>
          </a:p>
          <a:p>
            <a:pPr eaLnBrk="1" hangingPunct="1"/>
            <a:endParaRPr lang="en-US"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A61FA102-7875-4306-8242-7D67A5DD82F1}" type="slidenum">
              <a:rPr lang="en-US" sz="1200">
                <a:solidFill>
                  <a:srgbClr val="898989"/>
                </a:solidFill>
              </a:rPr>
              <a:pPr eaLnBrk="1" hangingPunct="1"/>
              <a:t>56</a:t>
            </a:fld>
            <a:endParaRPr lang="en-US" sz="1200">
              <a:solidFill>
                <a:srgbClr val="898989"/>
              </a:solidFill>
            </a:endParaRPr>
          </a:p>
        </p:txBody>
      </p:sp>
    </p:spTree>
    <p:extLst>
      <p:ext uri="{BB962C8B-B14F-4D97-AF65-F5344CB8AC3E}">
        <p14:creationId xmlns:p14="http://schemas.microsoft.com/office/powerpoint/2010/main" val="429193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Intervention/Treatments for High Calcium </a:t>
            </a:r>
            <a:endParaRPr lang="en-US" b="1" dirty="0">
              <a:ea typeface="+mj-ea"/>
              <a:cs typeface="+mj-cs"/>
            </a:endParaRP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defRPr/>
            </a:pPr>
            <a:r>
              <a:rPr lang="en-US" dirty="0" smtClean="0">
                <a:ea typeface="+mn-ea"/>
                <a:cs typeface="+mn-cs"/>
              </a:rPr>
              <a:t>Bisphosphonates--first </a:t>
            </a:r>
            <a:r>
              <a:rPr lang="en-US" dirty="0">
                <a:ea typeface="+mn-ea"/>
                <a:cs typeface="+mn-cs"/>
              </a:rPr>
              <a:t>line </a:t>
            </a:r>
            <a:r>
              <a:rPr lang="en-US" dirty="0" smtClean="0">
                <a:ea typeface="+mn-ea"/>
                <a:cs typeface="+mn-cs"/>
              </a:rPr>
              <a:t>treatment--prevent </a:t>
            </a:r>
            <a:r>
              <a:rPr lang="en-US" dirty="0">
                <a:ea typeface="+mn-ea"/>
                <a:cs typeface="+mn-cs"/>
              </a:rPr>
              <a:t>bone breakdown and </a:t>
            </a:r>
            <a:r>
              <a:rPr lang="en-US" dirty="0" smtClean="0">
                <a:ea typeface="+mn-ea"/>
                <a:cs typeface="+mn-cs"/>
              </a:rPr>
              <a:t>increase </a:t>
            </a:r>
            <a:r>
              <a:rPr lang="en-US" dirty="0">
                <a:ea typeface="+mn-ea"/>
                <a:cs typeface="+mn-cs"/>
              </a:rPr>
              <a:t>bone density. </a:t>
            </a:r>
            <a:r>
              <a:rPr lang="en-US" dirty="0" smtClean="0">
                <a:ea typeface="+mn-ea"/>
                <a:cs typeface="+mn-cs"/>
              </a:rPr>
              <a:t> It </a:t>
            </a:r>
            <a:r>
              <a:rPr lang="en-US" dirty="0">
                <a:ea typeface="+mn-ea"/>
                <a:cs typeface="+mn-cs"/>
              </a:rPr>
              <a:t>may take 3 months or longer before </a:t>
            </a:r>
            <a:r>
              <a:rPr lang="en-US" dirty="0" smtClean="0">
                <a:ea typeface="+mn-ea"/>
                <a:cs typeface="+mn-cs"/>
              </a:rPr>
              <a:t>bone </a:t>
            </a:r>
            <a:r>
              <a:rPr lang="en-US" dirty="0">
                <a:ea typeface="+mn-ea"/>
                <a:cs typeface="+mn-cs"/>
              </a:rPr>
              <a:t>density begins to </a:t>
            </a:r>
            <a:r>
              <a:rPr lang="en-US" dirty="0" smtClean="0">
                <a:ea typeface="+mn-ea"/>
                <a:cs typeface="+mn-cs"/>
              </a:rPr>
              <a:t>increase.  </a:t>
            </a:r>
            <a:r>
              <a:rPr lang="en-US" i="1" dirty="0" smtClean="0">
                <a:ea typeface="+mn-ea"/>
                <a:cs typeface="+mn-cs"/>
              </a:rPr>
              <a:t>(</a:t>
            </a:r>
            <a:r>
              <a:rPr lang="en-US" i="1" dirty="0">
                <a:ea typeface="+mn-ea"/>
                <a:cs typeface="+mn-cs"/>
              </a:rPr>
              <a:t>ex: Fosamax, Actonel)</a:t>
            </a:r>
          </a:p>
          <a:p>
            <a:pPr eaLnBrk="1" fontAlgn="auto" hangingPunct="1">
              <a:spcAft>
                <a:spcPts val="0"/>
              </a:spcAft>
              <a:defRPr/>
            </a:pPr>
            <a:r>
              <a:rPr lang="en-US" dirty="0" smtClean="0">
                <a:ea typeface="+mn-ea"/>
                <a:cs typeface="+mn-cs"/>
              </a:rPr>
              <a:t>.9NS IV leads to natriuresis which leads to increased Calcium excretion</a:t>
            </a:r>
          </a:p>
          <a:p>
            <a:pPr eaLnBrk="1" fontAlgn="auto" hangingPunct="1">
              <a:spcAft>
                <a:spcPts val="0"/>
              </a:spcAft>
              <a:defRPr/>
            </a:pPr>
            <a:r>
              <a:rPr lang="en-US" dirty="0" smtClean="0">
                <a:ea typeface="+mn-ea"/>
                <a:cs typeface="+mn-cs"/>
              </a:rPr>
              <a:t>Calcitonin--when </a:t>
            </a:r>
            <a:r>
              <a:rPr lang="en-US" dirty="0">
                <a:ea typeface="+mn-ea"/>
                <a:cs typeface="+mn-cs"/>
              </a:rPr>
              <a:t>taken by shot or nasal spray, </a:t>
            </a:r>
            <a:r>
              <a:rPr lang="en-US" dirty="0" smtClean="0">
                <a:ea typeface="+mn-ea"/>
                <a:cs typeface="+mn-cs"/>
              </a:rPr>
              <a:t>will slow </a:t>
            </a:r>
            <a:r>
              <a:rPr lang="en-US" dirty="0">
                <a:ea typeface="+mn-ea"/>
                <a:cs typeface="+mn-cs"/>
              </a:rPr>
              <a:t>the rate of bone thinning</a:t>
            </a:r>
            <a:r>
              <a:rPr lang="en-US" dirty="0" smtClean="0">
                <a:ea typeface="+mn-ea"/>
                <a:cs typeface="+mn-cs"/>
              </a:rPr>
              <a:t>.  </a:t>
            </a:r>
            <a:r>
              <a:rPr lang="en-US" i="1" dirty="0" smtClean="0">
                <a:ea typeface="+mn-ea"/>
                <a:cs typeface="+mn-cs"/>
              </a:rPr>
              <a:t>(ex: Miacalcin, Calcimar) </a:t>
            </a:r>
            <a:endParaRPr lang="en-US" i="1" dirty="0">
              <a:ea typeface="+mn-ea"/>
              <a:cs typeface="+mn-cs"/>
            </a:endParaRPr>
          </a:p>
          <a:p>
            <a:pPr eaLnBrk="1" fontAlgn="auto" hangingPunct="1">
              <a:spcAft>
                <a:spcPts val="0"/>
              </a:spcAft>
              <a:defRPr/>
            </a:pPr>
            <a:r>
              <a:rPr lang="en-US" dirty="0" smtClean="0">
                <a:ea typeface="+mn-ea"/>
                <a:cs typeface="+mn-cs"/>
              </a:rPr>
              <a:t>Lasix--promotes fluid and Calcium excretion</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FD8F1120-A704-4D7D-95A7-7D72A152B2E0}" type="slidenum">
              <a:rPr lang="en-US" sz="1200">
                <a:solidFill>
                  <a:srgbClr val="898989"/>
                </a:solidFill>
              </a:rPr>
              <a:pPr eaLnBrk="1" hangingPunct="1"/>
              <a:t>57</a:t>
            </a:fld>
            <a:endParaRPr lang="en-US" sz="1200">
              <a:solidFill>
                <a:srgbClr val="898989"/>
              </a:solidFill>
            </a:endParaRPr>
          </a:p>
        </p:txBody>
      </p:sp>
    </p:spTree>
    <p:extLst>
      <p:ext uri="{BB962C8B-B14F-4D97-AF65-F5344CB8AC3E}">
        <p14:creationId xmlns:p14="http://schemas.microsoft.com/office/powerpoint/2010/main" val="2979331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1752600"/>
            <a:ext cx="8229600" cy="2971800"/>
          </a:xfrm>
        </p:spPr>
        <p:txBody>
          <a:bodyPr/>
          <a:lstStyle/>
          <a:p>
            <a:pPr eaLnBrk="1" hangingPunct="1"/>
            <a:r>
              <a:rPr lang="en-US" sz="9600" b="1" u="sng" smtClean="0">
                <a:ea typeface="ＭＳ Ｐゴシック" pitchFamily="34" charset="-128"/>
              </a:rPr>
              <a:t>MAGNESIUM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B87A3C68-9E5F-49BC-A739-ECE874CF8BD2}" type="slidenum">
              <a:rPr lang="en-US" sz="1200">
                <a:solidFill>
                  <a:srgbClr val="898989"/>
                </a:solidFill>
              </a:rPr>
              <a:pPr eaLnBrk="1" hangingPunct="1"/>
              <a:t>58</a:t>
            </a:fld>
            <a:endParaRPr lang="en-US" sz="1200">
              <a:solidFill>
                <a:srgbClr val="898989"/>
              </a:solidFill>
            </a:endParaRPr>
          </a:p>
        </p:txBody>
      </p:sp>
    </p:spTree>
    <p:extLst>
      <p:ext uri="{BB962C8B-B14F-4D97-AF65-F5344CB8AC3E}">
        <p14:creationId xmlns:p14="http://schemas.microsoft.com/office/powerpoint/2010/main" val="35895564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r>
              <a:rPr lang="en-US" b="1" smtClean="0">
                <a:ea typeface="ＭＳ Ｐゴシック" pitchFamily="34" charset="-128"/>
              </a:rPr>
              <a:t>Magnesium, Basic Info</a:t>
            </a:r>
          </a:p>
        </p:txBody>
      </p:sp>
      <p:sp>
        <p:nvSpPr>
          <p:cNvPr id="3" name="Content Placeholder 2"/>
          <p:cNvSpPr>
            <a:spLocks noGrp="1"/>
          </p:cNvSpPr>
          <p:nvPr>
            <p:ph idx="1"/>
          </p:nvPr>
        </p:nvSpPr>
        <p:spPr>
          <a:xfrm>
            <a:off x="304800" y="1295400"/>
            <a:ext cx="8534400" cy="5029200"/>
          </a:xfrm>
        </p:spPr>
        <p:txBody>
          <a:bodyPr>
            <a:normAutofit/>
          </a:bodyPr>
          <a:lstStyle/>
          <a:p>
            <a:pPr eaLnBrk="1" hangingPunct="1">
              <a:lnSpc>
                <a:spcPct val="80000"/>
              </a:lnSpc>
            </a:pPr>
            <a:r>
              <a:rPr lang="en-US" sz="2500" smtClean="0">
                <a:ea typeface="ＭＳ Ｐゴシック" pitchFamily="34" charset="-128"/>
              </a:rPr>
              <a:t>Magnesium is the fourth most abundant mineral in the body.</a:t>
            </a:r>
          </a:p>
          <a:p>
            <a:pPr eaLnBrk="1" hangingPunct="1">
              <a:lnSpc>
                <a:spcPct val="80000"/>
              </a:lnSpc>
            </a:pPr>
            <a:r>
              <a:rPr lang="en-US" sz="2500" smtClean="0">
                <a:ea typeface="ＭＳ Ｐゴシック" pitchFamily="34" charset="-128"/>
              </a:rPr>
              <a:t>50% of total body magnesium is found in bone. 50% is found inside cells of body tissues and organs.</a:t>
            </a:r>
          </a:p>
          <a:p>
            <a:pPr eaLnBrk="1" hangingPunct="1">
              <a:lnSpc>
                <a:spcPct val="80000"/>
              </a:lnSpc>
            </a:pPr>
            <a:r>
              <a:rPr lang="en-US" sz="2500" smtClean="0">
                <a:ea typeface="ＭＳ Ｐゴシック" pitchFamily="34" charset="-128"/>
              </a:rPr>
              <a:t>Only 1% of magnesium is found in blood. </a:t>
            </a:r>
          </a:p>
          <a:p>
            <a:pPr eaLnBrk="1" hangingPunct="1">
              <a:lnSpc>
                <a:spcPct val="80000"/>
              </a:lnSpc>
            </a:pPr>
            <a:r>
              <a:rPr lang="en-US" sz="2500" smtClean="0">
                <a:ea typeface="ＭＳ Ｐゴシック" pitchFamily="34" charset="-128"/>
              </a:rPr>
              <a:t>Magnesium helps maintain normal muscle and nerve function, supports healthy immune system, promotes normal blood pressure, involved in energy metabolism, and is needed to move other electrolytes (potassium and sodium) in and out of cells.</a:t>
            </a:r>
          </a:p>
          <a:p>
            <a:pPr eaLnBrk="1" hangingPunct="1">
              <a:lnSpc>
                <a:spcPct val="80000"/>
              </a:lnSpc>
            </a:pPr>
            <a:r>
              <a:rPr lang="en-US" sz="2500" smtClean="0">
                <a:ea typeface="ＭＳ Ｐゴシック" pitchFamily="34" charset="-128"/>
              </a:rPr>
              <a:t>Stimulates the parathyroid glands to secrete parathyroid hormone. If these glands don</a:t>
            </a:r>
            <a:r>
              <a:rPr lang="en-US" altLang="en-US" sz="2500" smtClean="0">
                <a:ea typeface="ＭＳ Ｐゴシック" pitchFamily="34" charset="-128"/>
              </a:rPr>
              <a:t>’</a:t>
            </a:r>
            <a:r>
              <a:rPr lang="en-US" sz="2500" smtClean="0">
                <a:ea typeface="ＭＳ Ｐゴシック" pitchFamily="34" charset="-128"/>
              </a:rPr>
              <a:t>t produce sufficient hormones, the level of calcium in the blood will fall </a:t>
            </a:r>
            <a:endParaRPr lang="en-US" sz="2500" u="sng" smtClean="0">
              <a:ea typeface="ＭＳ Ｐゴシック" pitchFamily="34" charset="-128"/>
            </a:endParaRPr>
          </a:p>
          <a:p>
            <a:pPr algn="ctr" eaLnBrk="1" hangingPunct="1">
              <a:lnSpc>
                <a:spcPct val="80000"/>
              </a:lnSpc>
              <a:buFont typeface="Arial" pitchFamily="34" charset="0"/>
              <a:buNone/>
            </a:pPr>
            <a:r>
              <a:rPr lang="en-US" sz="2500" u="sng" smtClean="0">
                <a:ea typeface="ＭＳ Ｐゴシック" pitchFamily="34" charset="-128"/>
              </a:rPr>
              <a:t>Normal Levels</a:t>
            </a:r>
          </a:p>
          <a:p>
            <a:pPr eaLnBrk="1" hangingPunct="1">
              <a:lnSpc>
                <a:spcPct val="80000"/>
              </a:lnSpc>
            </a:pPr>
            <a:r>
              <a:rPr lang="en-US" sz="2500" smtClean="0">
                <a:ea typeface="ＭＳ Ｐゴシック" pitchFamily="34" charset="-128"/>
              </a:rPr>
              <a:t>Serum level: 1.7-2.6 mEq/L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FBB2B03C-826F-41EA-B60B-8A0EEC6D7E03}" type="slidenum">
              <a:rPr lang="en-US" sz="1200">
                <a:solidFill>
                  <a:srgbClr val="898989"/>
                </a:solidFill>
              </a:rPr>
              <a:pPr eaLnBrk="1" hangingPunct="1"/>
              <a:t>59</a:t>
            </a:fld>
            <a:endParaRPr lang="en-US" sz="1200">
              <a:solidFill>
                <a:srgbClr val="898989"/>
              </a:solidFill>
            </a:endParaRPr>
          </a:p>
        </p:txBody>
      </p:sp>
    </p:spTree>
    <p:extLst>
      <p:ext uri="{BB962C8B-B14F-4D97-AF65-F5344CB8AC3E}">
        <p14:creationId xmlns:p14="http://schemas.microsoft.com/office/powerpoint/2010/main" val="95963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6278562"/>
          </a:xfrm>
        </p:spPr>
        <p:txBody>
          <a:bodyPr/>
          <a:lstStyle/>
          <a:p>
            <a:pPr eaLnBrk="1" hangingPunct="1"/>
            <a:r>
              <a:rPr lang="en-US" b="1" dirty="0" smtClean="0">
                <a:ea typeface="ＭＳ Ｐゴシック" pitchFamily="34" charset="-128"/>
              </a:rPr>
              <a:t>SODIUM, Basic Info</a:t>
            </a:r>
            <a:br>
              <a:rPr lang="en-US" b="1"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Sodium imbalances normally related to changes in </a:t>
            </a:r>
            <a:r>
              <a:rPr lang="en-US" b="1" dirty="0" smtClean="0">
                <a:ea typeface="ＭＳ Ｐゴシック" pitchFamily="34" charset="-128"/>
              </a:rPr>
              <a:t>total body water</a:t>
            </a:r>
            <a:r>
              <a:rPr lang="en-US" dirty="0" smtClean="0">
                <a:ea typeface="ＭＳ Ｐゴシック" pitchFamily="34" charset="-128"/>
              </a:rPr>
              <a:t>, not changes in sodium.</a:t>
            </a:r>
            <a:br>
              <a:rPr lang="en-US"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Sodium imbalances can lead to </a:t>
            </a:r>
            <a:r>
              <a:rPr lang="en-US" dirty="0" err="1" smtClean="0">
                <a:ea typeface="ＭＳ Ｐゴシック" pitchFamily="34" charset="-128"/>
              </a:rPr>
              <a:t>hypovolemia</a:t>
            </a:r>
            <a:r>
              <a:rPr lang="en-US" dirty="0" smtClean="0">
                <a:ea typeface="ＭＳ Ｐゴシック" pitchFamily="34" charset="-128"/>
              </a:rPr>
              <a:t> or hypervolemia.  </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6B0D598-6E3A-4523-87AD-EAC6EE9EAAA0}" type="slidenum">
              <a:rPr lang="en-US" sz="1200">
                <a:solidFill>
                  <a:srgbClr val="898989"/>
                </a:solidFill>
              </a:rPr>
              <a:pPr eaLnBrk="1" hangingPunct="1"/>
              <a:t>6</a:t>
            </a:fld>
            <a:endParaRPr lang="en-US" sz="1200">
              <a:solidFill>
                <a:srgbClr val="898989"/>
              </a:solidFill>
            </a:endParaRPr>
          </a:p>
        </p:txBody>
      </p:sp>
    </p:spTree>
    <p:extLst>
      <p:ext uri="{BB962C8B-B14F-4D97-AF65-F5344CB8AC3E}">
        <p14:creationId xmlns:p14="http://schemas.microsoft.com/office/powerpoint/2010/main" val="4182763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Title 1"/>
          <p:cNvSpPr>
            <a:spLocks noGrp="1"/>
          </p:cNvSpPr>
          <p:nvPr>
            <p:ph type="title"/>
          </p:nvPr>
        </p:nvSpPr>
        <p:spPr>
          <a:xfrm>
            <a:off x="304800" y="274638"/>
            <a:ext cx="8686800" cy="6126162"/>
          </a:xfrm>
        </p:spPr>
        <p:txBody>
          <a:bodyPr/>
          <a:lstStyle/>
          <a:p>
            <a:pPr algn="ctr" eaLnBrk="1" hangingPunct="1"/>
            <a:r>
              <a:rPr lang="en-US" sz="6600" b="1" u="sng" dirty="0" smtClean="0">
                <a:ea typeface="ＭＳ Ｐゴシック" pitchFamily="34" charset="-128"/>
              </a:rPr>
              <a:t>HYPOMAGNESEMIA</a:t>
            </a:r>
            <a:r>
              <a:rPr lang="en-US" sz="6600" b="1" dirty="0" smtClean="0">
                <a:ea typeface="ＭＳ Ｐゴシック" pitchFamily="34" charset="-128"/>
              </a:rPr>
              <a:t/>
            </a:r>
            <a:br>
              <a:rPr lang="en-US" sz="6600" b="1" dirty="0" smtClean="0">
                <a:ea typeface="ＭＳ Ｐゴシック" pitchFamily="34" charset="-128"/>
              </a:rPr>
            </a:br>
            <a:r>
              <a:rPr lang="en-US" sz="6600" b="1" dirty="0" smtClean="0">
                <a:ea typeface="ＭＳ Ｐゴシック" pitchFamily="34" charset="-128"/>
              </a:rPr>
              <a:t>LOW MAGNESIUM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8C3E713E-79D5-43DD-B7ED-A7884371A3AB}" type="slidenum">
              <a:rPr lang="en-US" sz="1200">
                <a:solidFill>
                  <a:srgbClr val="898989"/>
                </a:solidFill>
              </a:rPr>
              <a:pPr eaLnBrk="1" hangingPunct="1"/>
              <a:t>60</a:t>
            </a:fld>
            <a:endParaRPr lang="en-US" sz="1200">
              <a:solidFill>
                <a:srgbClr val="898989"/>
              </a:solidFill>
            </a:endParaRPr>
          </a:p>
        </p:txBody>
      </p:sp>
    </p:spTree>
    <p:extLst>
      <p:ext uri="{BB962C8B-B14F-4D97-AF65-F5344CB8AC3E}">
        <p14:creationId xmlns:p14="http://schemas.microsoft.com/office/powerpoint/2010/main" val="20188906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US" b="1" smtClean="0">
                <a:ea typeface="ＭＳ Ｐゴシック" pitchFamily="34" charset="-128"/>
              </a:rPr>
              <a:t>Signs/Symptoms Low Magnesium</a:t>
            </a:r>
          </a:p>
        </p:txBody>
      </p:sp>
      <p:sp>
        <p:nvSpPr>
          <p:cNvPr id="3" name="Content Placeholder 2"/>
          <p:cNvSpPr>
            <a:spLocks noGrp="1"/>
          </p:cNvSpPr>
          <p:nvPr>
            <p:ph idx="1"/>
          </p:nvPr>
        </p:nvSpPr>
        <p:spPr>
          <a:xfrm>
            <a:off x="381000" y="1524000"/>
            <a:ext cx="8458200" cy="4724400"/>
          </a:xfrm>
        </p:spPr>
        <p:txBody>
          <a:bodyPr rtlCol="0">
            <a:normAutofit fontScale="92500" lnSpcReduction="20000"/>
          </a:bodyPr>
          <a:lstStyle/>
          <a:p>
            <a:pPr eaLnBrk="1" fontAlgn="auto" hangingPunct="1">
              <a:spcAft>
                <a:spcPts val="0"/>
              </a:spcAft>
              <a:defRPr/>
            </a:pPr>
            <a:r>
              <a:rPr lang="en-US" dirty="0" smtClean="0">
                <a:ea typeface="+mn-ea"/>
                <a:cs typeface="+mn-cs"/>
              </a:rPr>
              <a:t>Causes </a:t>
            </a:r>
            <a:r>
              <a:rPr lang="en-US" dirty="0">
                <a:ea typeface="+mn-ea"/>
                <a:cs typeface="+mn-cs"/>
              </a:rPr>
              <a:t>neuromuscular irritability and irregular heartbeats</a:t>
            </a:r>
            <a:endParaRPr lang="en-US" dirty="0" smtClean="0">
              <a:ea typeface="+mn-ea"/>
              <a:cs typeface="+mn-cs"/>
            </a:endParaRPr>
          </a:p>
          <a:p>
            <a:pPr eaLnBrk="1" fontAlgn="auto" hangingPunct="1">
              <a:spcAft>
                <a:spcPts val="0"/>
              </a:spcAft>
              <a:defRPr/>
            </a:pPr>
            <a:r>
              <a:rPr lang="en-US" dirty="0" smtClean="0">
                <a:ea typeface="+mn-ea"/>
                <a:cs typeface="+mn-cs"/>
              </a:rPr>
              <a:t>Laryngospasm, hyperventilation </a:t>
            </a:r>
          </a:p>
          <a:p>
            <a:pPr eaLnBrk="1" fontAlgn="auto" hangingPunct="1">
              <a:spcAft>
                <a:spcPts val="0"/>
              </a:spcAft>
              <a:defRPr/>
            </a:pPr>
            <a:r>
              <a:rPr lang="en-US" dirty="0" smtClean="0">
                <a:ea typeface="+mn-ea"/>
                <a:cs typeface="+mn-cs"/>
              </a:rPr>
              <a:t>Apathy, mood changes, agitation, confusion</a:t>
            </a:r>
          </a:p>
          <a:p>
            <a:pPr eaLnBrk="1" fontAlgn="auto" hangingPunct="1">
              <a:spcAft>
                <a:spcPts val="0"/>
              </a:spcAft>
              <a:defRPr/>
            </a:pPr>
            <a:r>
              <a:rPr lang="en-US" dirty="0" smtClean="0">
                <a:ea typeface="+mn-ea"/>
                <a:cs typeface="+mn-cs"/>
              </a:rPr>
              <a:t>Insomnia, anxiety</a:t>
            </a:r>
          </a:p>
          <a:p>
            <a:pPr eaLnBrk="1" fontAlgn="auto" hangingPunct="1">
              <a:spcAft>
                <a:spcPts val="0"/>
              </a:spcAft>
              <a:defRPr/>
            </a:pPr>
            <a:r>
              <a:rPr lang="en-US" dirty="0" smtClean="0">
                <a:ea typeface="+mn-ea"/>
                <a:cs typeface="+mn-cs"/>
              </a:rPr>
              <a:t>Anorexia, nausea, vomiting</a:t>
            </a:r>
          </a:p>
          <a:p>
            <a:pPr eaLnBrk="1" fontAlgn="auto" hangingPunct="1">
              <a:spcAft>
                <a:spcPts val="0"/>
              </a:spcAft>
              <a:defRPr/>
            </a:pPr>
            <a:r>
              <a:rPr lang="en-US" dirty="0" smtClean="0">
                <a:ea typeface="+mn-ea"/>
                <a:cs typeface="+mn-cs"/>
              </a:rPr>
              <a:t>Tremors, hyper-reflexia, leg cramps, muscle weakness</a:t>
            </a:r>
          </a:p>
          <a:p>
            <a:pPr eaLnBrk="1" fontAlgn="auto" hangingPunct="1">
              <a:spcAft>
                <a:spcPts val="0"/>
              </a:spcAft>
              <a:defRPr/>
            </a:pPr>
            <a:r>
              <a:rPr lang="en-US" dirty="0" smtClean="0">
                <a:ea typeface="+mn-ea"/>
                <a:cs typeface="+mn-cs"/>
              </a:rPr>
              <a:t>Seizures</a:t>
            </a:r>
          </a:p>
          <a:p>
            <a:pPr eaLnBrk="1" fontAlgn="auto" hangingPunct="1">
              <a:spcAft>
                <a:spcPts val="0"/>
              </a:spcAft>
              <a:defRPr/>
            </a:pPr>
            <a:r>
              <a:rPr lang="en-US" dirty="0">
                <a:ea typeface="+mn-ea"/>
                <a:cs typeface="+mn-cs"/>
              </a:rPr>
              <a:t>Magnesium deficiency has </a:t>
            </a:r>
            <a:r>
              <a:rPr lang="en-US" dirty="0" smtClean="0">
                <a:ea typeface="+mn-ea"/>
                <a:cs typeface="+mn-cs"/>
              </a:rPr>
              <a:t>been associated with </a:t>
            </a:r>
            <a:r>
              <a:rPr lang="en-US" dirty="0">
                <a:ea typeface="+mn-ea"/>
                <a:cs typeface="+mn-cs"/>
              </a:rPr>
              <a:t>hypokalemia, hypocalcemia, and cardiac </a:t>
            </a:r>
            <a:r>
              <a:rPr lang="en-US" dirty="0" smtClean="0">
                <a:ea typeface="+mn-ea"/>
                <a:cs typeface="+mn-cs"/>
              </a:rPr>
              <a:t>arrhythmias</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04760A96-F2F4-4725-B335-2904F6241C6A}" type="slidenum">
              <a:rPr lang="en-US" sz="1200">
                <a:solidFill>
                  <a:srgbClr val="898989"/>
                </a:solidFill>
              </a:rPr>
              <a:pPr eaLnBrk="1" hangingPunct="1"/>
              <a:t>61</a:t>
            </a:fld>
            <a:endParaRPr lang="en-US" sz="1200">
              <a:solidFill>
                <a:srgbClr val="898989"/>
              </a:solidFill>
            </a:endParaRPr>
          </a:p>
        </p:txBody>
      </p:sp>
    </p:spTree>
    <p:extLst>
      <p:ext uri="{BB962C8B-B14F-4D97-AF65-F5344CB8AC3E}">
        <p14:creationId xmlns:p14="http://schemas.microsoft.com/office/powerpoint/2010/main" val="3746393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en-US" b="1" smtClean="0">
                <a:ea typeface="ＭＳ Ｐゴシック" pitchFamily="34" charset="-128"/>
              </a:rPr>
              <a:t>Causes of Hypomagnesemia</a:t>
            </a:r>
          </a:p>
        </p:txBody>
      </p:sp>
      <p:sp>
        <p:nvSpPr>
          <p:cNvPr id="3" name="Content Placeholder 2"/>
          <p:cNvSpPr>
            <a:spLocks noGrp="1"/>
          </p:cNvSpPr>
          <p:nvPr>
            <p:ph idx="1"/>
          </p:nvPr>
        </p:nvSpPr>
        <p:spPr>
          <a:xfrm>
            <a:off x="457200" y="1676400"/>
            <a:ext cx="8229600" cy="4449763"/>
          </a:xfrm>
        </p:spPr>
        <p:txBody>
          <a:bodyPr>
            <a:normAutofit/>
          </a:bodyPr>
          <a:lstStyle/>
          <a:p>
            <a:pPr eaLnBrk="1" hangingPunct="1">
              <a:lnSpc>
                <a:spcPct val="80000"/>
              </a:lnSpc>
            </a:pPr>
            <a:r>
              <a:rPr lang="en-US" sz="2200" smtClean="0">
                <a:ea typeface="ＭＳ Ｐゴシック" pitchFamily="34" charset="-128"/>
              </a:rPr>
              <a:t>Magnesium deficiency is often associated with low blood calcium and/or low potassium</a:t>
            </a:r>
          </a:p>
          <a:p>
            <a:pPr eaLnBrk="1" hangingPunct="1">
              <a:lnSpc>
                <a:spcPct val="80000"/>
              </a:lnSpc>
            </a:pPr>
            <a:r>
              <a:rPr lang="en-US" sz="2200" smtClean="0">
                <a:ea typeface="ＭＳ Ｐゴシック" pitchFamily="34" charset="-128"/>
              </a:rPr>
              <a:t>Irritable Bowel Syndrome, Ulcerative Colitis—because magnesium is absorbed in the intestines and then transported through the blood to cells and tissues</a:t>
            </a:r>
          </a:p>
          <a:p>
            <a:pPr eaLnBrk="1" hangingPunct="1">
              <a:lnSpc>
                <a:spcPct val="80000"/>
              </a:lnSpc>
            </a:pPr>
            <a:r>
              <a:rPr lang="en-US" sz="2200" smtClean="0">
                <a:ea typeface="ＭＳ Ｐゴシック" pitchFamily="34" charset="-128"/>
              </a:rPr>
              <a:t>Alcoholism, withdrawal from alcohol</a:t>
            </a:r>
          </a:p>
          <a:p>
            <a:pPr eaLnBrk="1" hangingPunct="1">
              <a:lnSpc>
                <a:spcPct val="80000"/>
              </a:lnSpc>
            </a:pPr>
            <a:r>
              <a:rPr lang="en-US" sz="2200" smtClean="0">
                <a:ea typeface="ＭＳ Ｐゴシック" pitchFamily="34" charset="-128"/>
              </a:rPr>
              <a:t>Hypoparathyroidism</a:t>
            </a:r>
          </a:p>
          <a:p>
            <a:pPr eaLnBrk="1" hangingPunct="1">
              <a:lnSpc>
                <a:spcPct val="80000"/>
              </a:lnSpc>
            </a:pPr>
            <a:r>
              <a:rPr lang="en-US" sz="2200" smtClean="0">
                <a:ea typeface="ＭＳ Ｐゴシック" pitchFamily="34" charset="-128"/>
              </a:rPr>
              <a:t>Malnutrition, Inadequate intake of mineral</a:t>
            </a:r>
          </a:p>
          <a:p>
            <a:pPr eaLnBrk="1" hangingPunct="1">
              <a:lnSpc>
                <a:spcPct val="80000"/>
              </a:lnSpc>
            </a:pPr>
            <a:r>
              <a:rPr lang="en-US" sz="2200" smtClean="0">
                <a:ea typeface="ＭＳ Ｐゴシック" pitchFamily="34" charset="-128"/>
              </a:rPr>
              <a:t>Kidney disease</a:t>
            </a:r>
          </a:p>
          <a:p>
            <a:pPr eaLnBrk="1" hangingPunct="1">
              <a:lnSpc>
                <a:spcPct val="80000"/>
              </a:lnSpc>
            </a:pPr>
            <a:r>
              <a:rPr lang="en-US" sz="2200" smtClean="0">
                <a:ea typeface="ＭＳ Ｐゴシック" pitchFamily="34" charset="-128"/>
              </a:rPr>
              <a:t>Pancreatitis </a:t>
            </a:r>
          </a:p>
          <a:p>
            <a:pPr eaLnBrk="1" hangingPunct="1">
              <a:lnSpc>
                <a:spcPct val="80000"/>
              </a:lnSpc>
            </a:pPr>
            <a:r>
              <a:rPr lang="en-US" sz="2200" smtClean="0">
                <a:ea typeface="ＭＳ Ｐゴシック" pitchFamily="34" charset="-128"/>
              </a:rPr>
              <a:t>Medications--Diuretics (increases loss of magnesium through urine), Digitalis, Cisplatin, Cyclosporine</a:t>
            </a:r>
          </a:p>
          <a:p>
            <a:pPr eaLnBrk="1" hangingPunct="1">
              <a:lnSpc>
                <a:spcPct val="80000"/>
              </a:lnSpc>
            </a:pPr>
            <a:r>
              <a:rPr lang="en-US" sz="2200" smtClean="0">
                <a:ea typeface="ＭＳ Ｐゴシック" pitchFamily="34" charset="-128"/>
              </a:rPr>
              <a:t>Large amounts of magnesium can be lost by prolonged exercise, excessive sweating, or chronic diarrhea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3997011-43C7-4AFB-90B2-4758994E3305}" type="slidenum">
              <a:rPr lang="en-US" sz="1200">
                <a:solidFill>
                  <a:srgbClr val="898989"/>
                </a:solidFill>
              </a:rPr>
              <a:pPr eaLnBrk="1" hangingPunct="1"/>
              <a:t>62</a:t>
            </a:fld>
            <a:endParaRPr lang="en-US" sz="1200">
              <a:solidFill>
                <a:srgbClr val="898989"/>
              </a:solidFill>
            </a:endParaRPr>
          </a:p>
        </p:txBody>
      </p:sp>
    </p:spTree>
    <p:extLst>
      <p:ext uri="{BB962C8B-B14F-4D97-AF65-F5344CB8AC3E}">
        <p14:creationId xmlns:p14="http://schemas.microsoft.com/office/powerpoint/2010/main" val="2169957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b="1" smtClean="0">
                <a:ea typeface="ＭＳ Ｐゴシック" pitchFamily="34" charset="-128"/>
              </a:rPr>
              <a:t>Hypoparathyroidism </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defRPr/>
            </a:pPr>
            <a:r>
              <a:rPr lang="en-US" dirty="0" smtClean="0">
                <a:ea typeface="+mn-ea"/>
                <a:cs typeface="+mn-cs"/>
              </a:rPr>
              <a:t>An </a:t>
            </a:r>
            <a:r>
              <a:rPr lang="en-US" dirty="0">
                <a:ea typeface="+mn-ea"/>
                <a:cs typeface="+mn-cs"/>
              </a:rPr>
              <a:t>endocrine disorder </a:t>
            </a:r>
            <a:r>
              <a:rPr lang="en-US" dirty="0" smtClean="0">
                <a:ea typeface="+mn-ea"/>
                <a:cs typeface="+mn-cs"/>
              </a:rPr>
              <a:t>where </a:t>
            </a:r>
            <a:r>
              <a:rPr lang="en-US" dirty="0">
                <a:ea typeface="+mn-ea"/>
                <a:cs typeface="+mn-cs"/>
              </a:rPr>
              <a:t>the parathyroid glands </a:t>
            </a:r>
            <a:r>
              <a:rPr lang="en-US" dirty="0" smtClean="0">
                <a:ea typeface="+mn-ea"/>
                <a:cs typeface="+mn-cs"/>
              </a:rPr>
              <a:t>do </a:t>
            </a:r>
            <a:r>
              <a:rPr lang="en-US" dirty="0">
                <a:ea typeface="+mn-ea"/>
                <a:cs typeface="+mn-cs"/>
              </a:rPr>
              <a:t>not produce enough parathyroid hormone (PTH</a:t>
            </a:r>
            <a:r>
              <a:rPr lang="en-US" dirty="0" smtClean="0">
                <a:ea typeface="+mn-ea"/>
                <a:cs typeface="+mn-cs"/>
              </a:rPr>
              <a:t>).</a:t>
            </a:r>
          </a:p>
          <a:p>
            <a:pPr eaLnBrk="1" fontAlgn="auto" hangingPunct="1">
              <a:spcAft>
                <a:spcPts val="0"/>
              </a:spcAft>
              <a:defRPr/>
            </a:pPr>
            <a:r>
              <a:rPr lang="en-US" dirty="0" smtClean="0">
                <a:ea typeface="+mn-ea"/>
                <a:cs typeface="+mn-cs"/>
              </a:rPr>
              <a:t>PTH </a:t>
            </a:r>
            <a:r>
              <a:rPr lang="en-US" dirty="0">
                <a:ea typeface="+mn-ea"/>
                <a:cs typeface="+mn-cs"/>
              </a:rPr>
              <a:t>helps control calcium, phosphorus, </a:t>
            </a:r>
            <a:r>
              <a:rPr lang="en-US" dirty="0" smtClean="0">
                <a:ea typeface="+mn-ea"/>
                <a:cs typeface="+mn-cs"/>
              </a:rPr>
              <a:t>magnesium, and </a:t>
            </a:r>
            <a:r>
              <a:rPr lang="en-US" dirty="0">
                <a:ea typeface="+mn-ea"/>
                <a:cs typeface="+mn-cs"/>
              </a:rPr>
              <a:t>vitamin D levels within the blood and bone.</a:t>
            </a:r>
          </a:p>
          <a:p>
            <a:pPr eaLnBrk="1" fontAlgn="auto" hangingPunct="1">
              <a:spcAft>
                <a:spcPts val="0"/>
              </a:spcAft>
              <a:defRPr/>
            </a:pPr>
            <a:r>
              <a:rPr lang="en-US" dirty="0" smtClean="0">
                <a:ea typeface="+mn-ea"/>
                <a:cs typeface="+mn-cs"/>
              </a:rPr>
              <a:t>Blood </a:t>
            </a:r>
            <a:r>
              <a:rPr lang="en-US" dirty="0">
                <a:ea typeface="+mn-ea"/>
                <a:cs typeface="+mn-cs"/>
              </a:rPr>
              <a:t>calcium levels fall, and phosphorus levels rise.</a:t>
            </a:r>
          </a:p>
          <a:p>
            <a:pPr eaLnBrk="1" fontAlgn="auto" hangingPunct="1">
              <a:spcAft>
                <a:spcPts val="0"/>
              </a:spcAft>
              <a:defRPr/>
            </a:pPr>
            <a:r>
              <a:rPr lang="en-US" dirty="0">
                <a:ea typeface="+mn-ea"/>
                <a:cs typeface="+mn-cs"/>
              </a:rPr>
              <a:t>The most common </a:t>
            </a:r>
            <a:r>
              <a:rPr lang="en-US" dirty="0" smtClean="0">
                <a:ea typeface="+mn-ea"/>
                <a:cs typeface="+mn-cs"/>
              </a:rPr>
              <a:t>cause is </a:t>
            </a:r>
            <a:r>
              <a:rPr lang="en-US" dirty="0">
                <a:ea typeface="+mn-ea"/>
                <a:cs typeface="+mn-cs"/>
              </a:rPr>
              <a:t>injury to the </a:t>
            </a:r>
            <a:r>
              <a:rPr lang="en-US" dirty="0" smtClean="0">
                <a:ea typeface="+mn-ea"/>
                <a:cs typeface="+mn-cs"/>
              </a:rPr>
              <a:t>glands.</a:t>
            </a:r>
          </a:p>
          <a:p>
            <a:pPr eaLnBrk="1" fontAlgn="auto" hangingPunct="1">
              <a:spcAft>
                <a:spcPts val="0"/>
              </a:spcAft>
              <a:defRPr/>
            </a:pPr>
            <a:r>
              <a:rPr lang="en-US" dirty="0" smtClean="0">
                <a:ea typeface="+mn-ea"/>
                <a:cs typeface="+mn-cs"/>
              </a:rPr>
              <a:t>Sometimes can be caused as a side </a:t>
            </a:r>
            <a:r>
              <a:rPr lang="en-US" dirty="0">
                <a:ea typeface="+mn-ea"/>
                <a:cs typeface="+mn-cs"/>
              </a:rPr>
              <a:t>effect of </a:t>
            </a:r>
            <a:r>
              <a:rPr lang="en-US" dirty="0" smtClean="0">
                <a:ea typeface="+mn-ea"/>
                <a:cs typeface="+mn-cs"/>
              </a:rPr>
              <a:t>radioactive </a:t>
            </a:r>
            <a:r>
              <a:rPr lang="en-US" dirty="0">
                <a:ea typeface="+mn-ea"/>
                <a:cs typeface="+mn-cs"/>
              </a:rPr>
              <a:t>iodine treatment for </a:t>
            </a:r>
            <a:r>
              <a:rPr lang="en-US" dirty="0" smtClean="0">
                <a:ea typeface="+mn-ea"/>
                <a:cs typeface="+mn-cs"/>
              </a:rPr>
              <a:t>hyperthyroidism.</a:t>
            </a:r>
          </a:p>
          <a:p>
            <a:pPr eaLnBrk="1" fontAlgn="auto" hangingPunct="1">
              <a:spcAft>
                <a:spcPts val="0"/>
              </a:spcAft>
              <a:defRPr/>
            </a:pPr>
            <a:r>
              <a:rPr lang="en-US" dirty="0" smtClean="0">
                <a:ea typeface="+mn-ea"/>
                <a:cs typeface="+mn-cs"/>
              </a:rPr>
              <a:t>May </a:t>
            </a:r>
            <a:r>
              <a:rPr lang="en-US" dirty="0">
                <a:ea typeface="+mn-ea"/>
                <a:cs typeface="+mn-cs"/>
              </a:rPr>
              <a:t>lead to stunted growth, malformed teeth, and slow mental </a:t>
            </a:r>
            <a:r>
              <a:rPr lang="en-US" dirty="0" smtClean="0">
                <a:ea typeface="+mn-ea"/>
                <a:cs typeface="+mn-cs"/>
              </a:rPr>
              <a:t>development in children. </a:t>
            </a:r>
            <a:endParaRPr lang="en-US" dirty="0">
              <a:ea typeface="+mn-ea"/>
              <a:cs typeface="+mn-cs"/>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BD9B39E3-F1E8-4E2E-846D-D79A7A784DE4}" type="slidenum">
              <a:rPr lang="en-US" sz="1200">
                <a:solidFill>
                  <a:srgbClr val="898989"/>
                </a:solidFill>
              </a:rPr>
              <a:pPr eaLnBrk="1" hangingPunct="1"/>
              <a:t>63</a:t>
            </a:fld>
            <a:endParaRPr lang="en-US" sz="1200">
              <a:solidFill>
                <a:srgbClr val="898989"/>
              </a:solidFill>
            </a:endParaRPr>
          </a:p>
        </p:txBody>
      </p:sp>
    </p:spTree>
    <p:extLst>
      <p:ext uri="{BB962C8B-B14F-4D97-AF65-F5344CB8AC3E}">
        <p14:creationId xmlns:p14="http://schemas.microsoft.com/office/powerpoint/2010/main" val="42187835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Intervention/Treatment for</a:t>
            </a:r>
            <a:br>
              <a:rPr lang="en-US" b="1" dirty="0" smtClean="0">
                <a:ea typeface="+mj-ea"/>
                <a:cs typeface="+mj-cs"/>
              </a:rPr>
            </a:br>
            <a:r>
              <a:rPr lang="en-US" b="1" dirty="0" smtClean="0">
                <a:ea typeface="+mj-ea"/>
                <a:cs typeface="+mj-cs"/>
              </a:rPr>
              <a:t>Low Magnesium</a:t>
            </a:r>
            <a:endParaRPr lang="en-US" b="1" dirty="0">
              <a:ea typeface="+mj-ea"/>
              <a:cs typeface="+mj-cs"/>
            </a:endParaRPr>
          </a:p>
        </p:txBody>
      </p:sp>
      <p:sp>
        <p:nvSpPr>
          <p:cNvPr id="3" name="Content Placeholder 2"/>
          <p:cNvSpPr>
            <a:spLocks noGrp="1"/>
          </p:cNvSpPr>
          <p:nvPr>
            <p:ph idx="1"/>
          </p:nvPr>
        </p:nvSpPr>
        <p:spPr>
          <a:xfrm>
            <a:off x="457200" y="1600200"/>
            <a:ext cx="8229600" cy="4724400"/>
          </a:xfrm>
        </p:spPr>
        <p:txBody>
          <a:bodyPr rtlCol="0">
            <a:normAutofit fontScale="92500" lnSpcReduction="10000"/>
          </a:bodyPr>
          <a:lstStyle/>
          <a:p>
            <a:pPr eaLnBrk="1" fontAlgn="auto" hangingPunct="1">
              <a:spcAft>
                <a:spcPts val="0"/>
              </a:spcAft>
              <a:defRPr/>
            </a:pPr>
            <a:r>
              <a:rPr lang="en-US" dirty="0">
                <a:ea typeface="+mn-ea"/>
                <a:cs typeface="+mn-cs"/>
              </a:rPr>
              <a:t>Seizure Precautions</a:t>
            </a:r>
          </a:p>
          <a:p>
            <a:pPr eaLnBrk="1" fontAlgn="auto" hangingPunct="1">
              <a:spcAft>
                <a:spcPts val="0"/>
              </a:spcAft>
              <a:defRPr/>
            </a:pPr>
            <a:r>
              <a:rPr lang="en-US" dirty="0" smtClean="0">
                <a:ea typeface="+mn-ea"/>
                <a:cs typeface="+mn-cs"/>
              </a:rPr>
              <a:t>Magnesium Sulfate</a:t>
            </a:r>
          </a:p>
          <a:p>
            <a:pPr marL="914400" lvl="1" indent="-514350" eaLnBrk="1" fontAlgn="auto" hangingPunct="1">
              <a:spcAft>
                <a:spcPts val="0"/>
              </a:spcAft>
              <a:buFont typeface="+mj-lt"/>
              <a:buAutoNum type="arabicPeriod"/>
              <a:defRPr/>
            </a:pPr>
            <a:r>
              <a:rPr lang="en-US" dirty="0" smtClean="0">
                <a:ea typeface="+mn-ea"/>
              </a:rPr>
              <a:t>25-50mg/kg/dose for replacement</a:t>
            </a:r>
          </a:p>
          <a:p>
            <a:pPr marL="914400" lvl="1" indent="-514350" eaLnBrk="1" fontAlgn="auto" hangingPunct="1">
              <a:spcAft>
                <a:spcPts val="0"/>
              </a:spcAft>
              <a:buFont typeface="+mj-lt"/>
              <a:buAutoNum type="arabicPeriod"/>
              <a:defRPr/>
            </a:pPr>
            <a:r>
              <a:rPr lang="en-US" dirty="0" smtClean="0">
                <a:ea typeface="+mn-ea"/>
              </a:rPr>
              <a:t>30-60mg/kg/day for maintenance</a:t>
            </a:r>
          </a:p>
          <a:p>
            <a:pPr marL="914400" lvl="1" indent="-514350" eaLnBrk="1" fontAlgn="auto" hangingPunct="1">
              <a:spcAft>
                <a:spcPts val="0"/>
              </a:spcAft>
              <a:buFont typeface="+mj-lt"/>
              <a:buAutoNum type="arabicPeriod"/>
              <a:defRPr/>
            </a:pPr>
            <a:r>
              <a:rPr lang="en-US" dirty="0" smtClean="0">
                <a:ea typeface="+mn-ea"/>
              </a:rPr>
              <a:t>IV dose exceeding 2 grams must be given over 120 minutes via pump</a:t>
            </a:r>
            <a:endParaRPr lang="en-US" dirty="0">
              <a:ea typeface="+mn-ea"/>
            </a:endParaRPr>
          </a:p>
          <a:p>
            <a:pPr marL="457200" indent="-457200" eaLnBrk="1" fontAlgn="auto" hangingPunct="1">
              <a:spcAft>
                <a:spcPts val="0"/>
              </a:spcAft>
              <a:defRPr/>
            </a:pPr>
            <a:r>
              <a:rPr lang="en-US" dirty="0" smtClean="0">
                <a:ea typeface="+mn-ea"/>
                <a:cs typeface="+mn-cs"/>
              </a:rPr>
              <a:t>500mg Mg Sulfate = 49.3 mg elemental Mg = 4.06 mEq Mg++</a:t>
            </a:r>
          </a:p>
          <a:p>
            <a:pPr marL="457200" indent="-457200" eaLnBrk="1" fontAlgn="auto" hangingPunct="1">
              <a:spcAft>
                <a:spcPts val="0"/>
              </a:spcAft>
              <a:defRPr/>
            </a:pPr>
            <a:r>
              <a:rPr lang="en-US" dirty="0" smtClean="0">
                <a:ea typeface="+mn-ea"/>
                <a:cs typeface="+mn-cs"/>
              </a:rPr>
              <a:t>Doses exceeding 2 grams must be infused over 60-120 minutes!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3BDF465E-B9BA-41D1-88B2-9AEA9210D1FA}" type="slidenum">
              <a:rPr lang="en-US" sz="1200">
                <a:solidFill>
                  <a:srgbClr val="898989"/>
                </a:solidFill>
              </a:rPr>
              <a:pPr eaLnBrk="1" hangingPunct="1"/>
              <a:t>64</a:t>
            </a:fld>
            <a:endParaRPr lang="en-US" sz="1200">
              <a:solidFill>
                <a:srgbClr val="898989"/>
              </a:solidFill>
            </a:endParaRPr>
          </a:p>
        </p:txBody>
      </p:sp>
    </p:spTree>
    <p:extLst>
      <p:ext uri="{BB962C8B-B14F-4D97-AF65-F5344CB8AC3E}">
        <p14:creationId xmlns:p14="http://schemas.microsoft.com/office/powerpoint/2010/main" val="1239677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5" name="Title 1"/>
          <p:cNvSpPr>
            <a:spLocks noGrp="1"/>
          </p:cNvSpPr>
          <p:nvPr>
            <p:ph type="title"/>
          </p:nvPr>
        </p:nvSpPr>
        <p:spPr>
          <a:xfrm>
            <a:off x="152400" y="274638"/>
            <a:ext cx="8839200" cy="6126162"/>
          </a:xfrm>
        </p:spPr>
        <p:txBody>
          <a:bodyPr/>
          <a:lstStyle/>
          <a:p>
            <a:pPr algn="ctr" eaLnBrk="1" hangingPunct="1"/>
            <a:r>
              <a:rPr lang="en-US" sz="6000" b="1" u="sng" dirty="0" smtClean="0">
                <a:ea typeface="ＭＳ Ｐゴシック" pitchFamily="34" charset="-128"/>
              </a:rPr>
              <a:t>HYPERMAGNESEMIA</a:t>
            </a:r>
            <a:r>
              <a:rPr lang="en-US" sz="6000" b="1" dirty="0" smtClean="0">
                <a:ea typeface="ＭＳ Ｐゴシック" pitchFamily="34" charset="-128"/>
              </a:rPr>
              <a:t/>
            </a:r>
            <a:br>
              <a:rPr lang="en-US" sz="6000" b="1" dirty="0" smtClean="0">
                <a:ea typeface="ＭＳ Ｐゴシック" pitchFamily="34" charset="-128"/>
              </a:rPr>
            </a:br>
            <a:r>
              <a:rPr lang="en-US" sz="6000" b="1" dirty="0" smtClean="0">
                <a:ea typeface="ＭＳ Ｐゴシック" pitchFamily="34" charset="-128"/>
              </a:rPr>
              <a:t>HIGH MAGNESIUM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E5362689-5A66-4E3B-B79E-35BC706B78FD}" type="slidenum">
              <a:rPr lang="en-US" sz="1200">
                <a:solidFill>
                  <a:srgbClr val="898989"/>
                </a:solidFill>
              </a:rPr>
              <a:pPr eaLnBrk="1" hangingPunct="1"/>
              <a:t>65</a:t>
            </a:fld>
            <a:endParaRPr lang="en-US" sz="1200">
              <a:solidFill>
                <a:srgbClr val="898989"/>
              </a:solidFill>
            </a:endParaRPr>
          </a:p>
        </p:txBody>
      </p:sp>
    </p:spTree>
    <p:extLst>
      <p:ext uri="{BB962C8B-B14F-4D97-AF65-F5344CB8AC3E}">
        <p14:creationId xmlns:p14="http://schemas.microsoft.com/office/powerpoint/2010/main" val="24554253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ea typeface="+mj-ea"/>
                <a:cs typeface="+mj-cs"/>
              </a:rPr>
              <a:t>Signs and Symptoms High Magnesium</a:t>
            </a:r>
            <a:endParaRPr lang="en-US" b="1" dirty="0">
              <a:ea typeface="+mj-ea"/>
              <a:cs typeface="+mj-cs"/>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US" dirty="0">
                <a:ea typeface="+mn-ea"/>
                <a:cs typeface="+mn-cs"/>
              </a:rPr>
              <a:t>Too much magnesium depresses the nervous system and breathing and produces neuromuscular and heart effects. </a:t>
            </a:r>
            <a:endParaRPr lang="en-US" dirty="0" smtClean="0">
              <a:ea typeface="+mn-ea"/>
              <a:cs typeface="+mn-cs"/>
            </a:endParaRPr>
          </a:p>
          <a:p>
            <a:pPr eaLnBrk="1" fontAlgn="auto" hangingPunct="1">
              <a:spcAft>
                <a:spcPts val="0"/>
              </a:spcAft>
              <a:defRPr/>
            </a:pPr>
            <a:r>
              <a:rPr lang="en-US" dirty="0" smtClean="0">
                <a:ea typeface="+mn-ea"/>
                <a:cs typeface="+mn-cs"/>
              </a:rPr>
              <a:t>Hypotension, bradycardia</a:t>
            </a:r>
            <a:endParaRPr lang="en-US" dirty="0">
              <a:ea typeface="+mn-ea"/>
              <a:cs typeface="+mn-cs"/>
            </a:endParaRPr>
          </a:p>
          <a:p>
            <a:pPr eaLnBrk="1" fontAlgn="auto" hangingPunct="1">
              <a:spcAft>
                <a:spcPts val="0"/>
              </a:spcAft>
              <a:defRPr/>
            </a:pPr>
            <a:r>
              <a:rPr lang="en-US" dirty="0" smtClean="0">
                <a:ea typeface="+mn-ea"/>
                <a:cs typeface="+mn-cs"/>
              </a:rPr>
              <a:t>Diaphoresis, flushing</a:t>
            </a:r>
          </a:p>
          <a:p>
            <a:pPr eaLnBrk="1" fontAlgn="auto" hangingPunct="1">
              <a:spcAft>
                <a:spcPts val="0"/>
              </a:spcAft>
              <a:defRPr/>
            </a:pPr>
            <a:r>
              <a:rPr lang="en-US" dirty="0" smtClean="0">
                <a:ea typeface="+mn-ea"/>
                <a:cs typeface="+mn-cs"/>
              </a:rPr>
              <a:t>Drowsiness, decreased mental status</a:t>
            </a:r>
          </a:p>
          <a:p>
            <a:pPr eaLnBrk="1" fontAlgn="auto" hangingPunct="1">
              <a:spcAft>
                <a:spcPts val="0"/>
              </a:spcAft>
              <a:defRPr/>
            </a:pPr>
            <a:r>
              <a:rPr lang="en-US" dirty="0" smtClean="0">
                <a:ea typeface="+mn-ea"/>
                <a:cs typeface="+mn-cs"/>
              </a:rPr>
              <a:t>Decreased heart rate, tall T wave, ventricular dysrhythmias </a:t>
            </a:r>
          </a:p>
          <a:p>
            <a:pPr eaLnBrk="1" fontAlgn="auto" hangingPunct="1">
              <a:spcAft>
                <a:spcPts val="0"/>
              </a:spcAft>
              <a:defRPr/>
            </a:pPr>
            <a:r>
              <a:rPr lang="en-US" dirty="0" smtClean="0">
                <a:ea typeface="+mn-ea"/>
                <a:cs typeface="+mn-cs"/>
              </a:rPr>
              <a:t>Hyporeflexia, weakness, paralysis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4AD467A8-EFA8-4A2F-8E1A-640FD89D0B9A}" type="slidenum">
              <a:rPr lang="en-US" sz="1200">
                <a:solidFill>
                  <a:srgbClr val="898989"/>
                </a:solidFill>
              </a:rPr>
              <a:pPr eaLnBrk="1" hangingPunct="1"/>
              <a:t>66</a:t>
            </a:fld>
            <a:endParaRPr lang="en-US" sz="1200">
              <a:solidFill>
                <a:srgbClr val="898989"/>
              </a:solidFill>
            </a:endParaRPr>
          </a:p>
        </p:txBody>
      </p:sp>
    </p:spTree>
    <p:extLst>
      <p:ext uri="{BB962C8B-B14F-4D97-AF65-F5344CB8AC3E}">
        <p14:creationId xmlns:p14="http://schemas.microsoft.com/office/powerpoint/2010/main" val="922614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b="1" smtClean="0">
                <a:ea typeface="ＭＳ Ｐゴシック" pitchFamily="34" charset="-128"/>
              </a:rPr>
              <a:t>Causes Hypermagnesemia</a:t>
            </a:r>
          </a:p>
        </p:txBody>
      </p:sp>
      <p:sp>
        <p:nvSpPr>
          <p:cNvPr id="95234" name="Content Placeholder 2"/>
          <p:cNvSpPr>
            <a:spLocks noGrp="1"/>
          </p:cNvSpPr>
          <p:nvPr>
            <p:ph idx="1"/>
          </p:nvPr>
        </p:nvSpPr>
        <p:spPr/>
        <p:txBody>
          <a:bodyPr/>
          <a:lstStyle/>
          <a:p>
            <a:pPr eaLnBrk="1" hangingPunct="1"/>
            <a:r>
              <a:rPr lang="en-US" smtClean="0">
                <a:ea typeface="ＭＳ Ｐゴシック" pitchFamily="34" charset="-128"/>
              </a:rPr>
              <a:t>Dehydration</a:t>
            </a:r>
          </a:p>
          <a:p>
            <a:pPr eaLnBrk="1" hangingPunct="1"/>
            <a:r>
              <a:rPr lang="en-US" smtClean="0">
                <a:ea typeface="ＭＳ Ｐゴシック" pitchFamily="34" charset="-128"/>
              </a:rPr>
              <a:t>Addison</a:t>
            </a:r>
            <a:r>
              <a:rPr lang="en-US" altLang="en-US" smtClean="0">
                <a:ea typeface="ＭＳ Ｐゴシック" pitchFamily="34" charset="-128"/>
              </a:rPr>
              <a:t>’</a:t>
            </a:r>
            <a:r>
              <a:rPr lang="en-US" smtClean="0">
                <a:ea typeface="ＭＳ Ｐゴシック" pitchFamily="34" charset="-128"/>
              </a:rPr>
              <a:t>s Disease or other adrenal gland disease</a:t>
            </a:r>
          </a:p>
          <a:p>
            <a:pPr eaLnBrk="1" hangingPunct="1"/>
            <a:r>
              <a:rPr lang="en-US" smtClean="0">
                <a:ea typeface="ＭＳ Ｐゴシック" pitchFamily="34" charset="-128"/>
              </a:rPr>
              <a:t>Hyperparathyroidism </a:t>
            </a:r>
          </a:p>
          <a:p>
            <a:pPr eaLnBrk="1" hangingPunct="1"/>
            <a:r>
              <a:rPr lang="en-US" smtClean="0">
                <a:ea typeface="ＭＳ Ｐゴシック" pitchFamily="34" charset="-128"/>
              </a:rPr>
              <a:t>Hypothyroidism </a:t>
            </a:r>
          </a:p>
          <a:p>
            <a:pPr eaLnBrk="1" hangingPunct="1"/>
            <a:r>
              <a:rPr lang="en-US" smtClean="0">
                <a:ea typeface="ＭＳ Ｐゴシック" pitchFamily="34" charset="-128"/>
              </a:rPr>
              <a:t>Kidney Failure</a:t>
            </a:r>
          </a:p>
          <a:p>
            <a:pPr eaLnBrk="1" hangingPunct="1"/>
            <a:r>
              <a:rPr lang="en-US" smtClean="0">
                <a:ea typeface="ＭＳ Ｐゴシック" pitchFamily="34" charset="-128"/>
              </a:rPr>
              <a:t>Acute Acidosis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7269AB7C-40C8-4429-BD62-F8ED8631D3CA}" type="slidenum">
              <a:rPr lang="en-US" sz="1200">
                <a:solidFill>
                  <a:srgbClr val="898989"/>
                </a:solidFill>
              </a:rPr>
              <a:pPr eaLnBrk="1" hangingPunct="1"/>
              <a:t>67</a:t>
            </a:fld>
            <a:endParaRPr lang="en-US" sz="1200">
              <a:solidFill>
                <a:srgbClr val="898989"/>
              </a:solidFill>
            </a:endParaRPr>
          </a:p>
        </p:txBody>
      </p:sp>
    </p:spTree>
    <p:extLst>
      <p:ext uri="{BB962C8B-B14F-4D97-AF65-F5344CB8AC3E}">
        <p14:creationId xmlns:p14="http://schemas.microsoft.com/office/powerpoint/2010/main" val="1318588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ea typeface="+mj-ea"/>
                <a:cs typeface="+mj-cs"/>
              </a:rPr>
              <a:t>Intervention/Treatment for</a:t>
            </a:r>
            <a:br>
              <a:rPr lang="en-US" b="1" dirty="0">
                <a:ea typeface="+mj-ea"/>
                <a:cs typeface="+mj-cs"/>
              </a:rPr>
            </a:br>
            <a:r>
              <a:rPr lang="en-US" b="1" dirty="0" smtClean="0">
                <a:ea typeface="+mj-ea"/>
                <a:cs typeface="+mj-cs"/>
              </a:rPr>
              <a:t>High </a:t>
            </a:r>
            <a:r>
              <a:rPr lang="en-US" b="1" dirty="0">
                <a:ea typeface="+mj-ea"/>
                <a:cs typeface="+mj-cs"/>
              </a:rPr>
              <a:t>Magnesium</a:t>
            </a:r>
            <a:endParaRPr lang="en-US" dirty="0">
              <a:ea typeface="+mj-ea"/>
              <a:cs typeface="+mj-cs"/>
            </a:endParaRPr>
          </a:p>
        </p:txBody>
      </p:sp>
      <p:sp>
        <p:nvSpPr>
          <p:cNvPr id="3" name="Content Placeholder 2"/>
          <p:cNvSpPr>
            <a:spLocks noGrp="1"/>
          </p:cNvSpPr>
          <p:nvPr>
            <p:ph idx="1"/>
          </p:nvPr>
        </p:nvSpPr>
        <p:spPr>
          <a:xfrm>
            <a:off x="457200" y="1828800"/>
            <a:ext cx="8229600" cy="4297363"/>
          </a:xfrm>
        </p:spPr>
        <p:txBody>
          <a:bodyPr rtlCol="0">
            <a:normAutofit fontScale="92500" lnSpcReduction="10000"/>
          </a:bodyPr>
          <a:lstStyle/>
          <a:p>
            <a:pPr eaLnBrk="1" fontAlgn="auto" hangingPunct="1">
              <a:spcAft>
                <a:spcPts val="0"/>
              </a:spcAft>
              <a:defRPr/>
            </a:pPr>
            <a:r>
              <a:rPr lang="en-US" dirty="0">
                <a:ea typeface="+mn-ea"/>
                <a:cs typeface="+mn-cs"/>
              </a:rPr>
              <a:t>Circulatory and respiratory support</a:t>
            </a:r>
          </a:p>
          <a:p>
            <a:pPr eaLnBrk="1" fontAlgn="auto" hangingPunct="1">
              <a:spcAft>
                <a:spcPts val="0"/>
              </a:spcAft>
              <a:defRPr/>
            </a:pPr>
            <a:r>
              <a:rPr lang="en-US" dirty="0" smtClean="0">
                <a:ea typeface="+mn-ea"/>
                <a:cs typeface="+mn-cs"/>
              </a:rPr>
              <a:t>1 gram Calcium Gluconate </a:t>
            </a:r>
            <a:r>
              <a:rPr lang="en-US" i="1" dirty="0" smtClean="0">
                <a:ea typeface="+mn-ea"/>
                <a:cs typeface="+mn-cs"/>
              </a:rPr>
              <a:t>(to reverse s/s including respiratory depression) </a:t>
            </a:r>
          </a:p>
          <a:p>
            <a:pPr eaLnBrk="1" fontAlgn="auto" hangingPunct="1">
              <a:spcAft>
                <a:spcPts val="0"/>
              </a:spcAft>
              <a:defRPr/>
            </a:pPr>
            <a:r>
              <a:rPr lang="en-US" dirty="0" smtClean="0">
                <a:ea typeface="+mn-ea"/>
                <a:cs typeface="+mn-cs"/>
              </a:rPr>
              <a:t>Administration </a:t>
            </a:r>
            <a:r>
              <a:rPr lang="en-US" dirty="0">
                <a:ea typeface="+mn-ea"/>
                <a:cs typeface="+mn-cs"/>
              </a:rPr>
              <a:t>of IV </a:t>
            </a:r>
            <a:r>
              <a:rPr lang="en-US" dirty="0" smtClean="0">
                <a:ea typeface="+mn-ea"/>
                <a:cs typeface="+mn-cs"/>
              </a:rPr>
              <a:t>Lasix to increase magnesium </a:t>
            </a:r>
            <a:r>
              <a:rPr lang="en-US" dirty="0">
                <a:ea typeface="+mn-ea"/>
                <a:cs typeface="+mn-cs"/>
              </a:rPr>
              <a:t>excretion </a:t>
            </a:r>
            <a:r>
              <a:rPr lang="en-US" i="1" dirty="0" smtClean="0">
                <a:ea typeface="+mn-ea"/>
                <a:cs typeface="+mn-cs"/>
              </a:rPr>
              <a:t>(only when </a:t>
            </a:r>
            <a:r>
              <a:rPr lang="en-US" i="1" dirty="0">
                <a:ea typeface="+mn-ea"/>
                <a:cs typeface="+mn-cs"/>
              </a:rPr>
              <a:t>renal function is </a:t>
            </a:r>
            <a:r>
              <a:rPr lang="en-US" i="1" dirty="0" smtClean="0">
                <a:ea typeface="+mn-ea"/>
                <a:cs typeface="+mn-cs"/>
              </a:rPr>
              <a:t>adequate) </a:t>
            </a:r>
          </a:p>
          <a:p>
            <a:pPr eaLnBrk="1" fontAlgn="auto" hangingPunct="1">
              <a:spcAft>
                <a:spcPts val="0"/>
              </a:spcAft>
              <a:defRPr/>
            </a:pPr>
            <a:r>
              <a:rPr lang="en-US" dirty="0" smtClean="0">
                <a:ea typeface="+mn-ea"/>
                <a:cs typeface="+mn-cs"/>
              </a:rPr>
              <a:t>Hemodialysis </a:t>
            </a:r>
            <a:r>
              <a:rPr lang="en-US" dirty="0">
                <a:ea typeface="+mn-ea"/>
                <a:cs typeface="+mn-cs"/>
              </a:rPr>
              <a:t>may be </a:t>
            </a:r>
            <a:r>
              <a:rPr lang="en-US" dirty="0" smtClean="0">
                <a:ea typeface="+mn-ea"/>
                <a:cs typeface="+mn-cs"/>
              </a:rPr>
              <a:t>used </a:t>
            </a:r>
            <a:r>
              <a:rPr lang="en-US" dirty="0">
                <a:ea typeface="+mn-ea"/>
                <a:cs typeface="+mn-cs"/>
              </a:rPr>
              <a:t>in severe </a:t>
            </a:r>
            <a:r>
              <a:rPr lang="en-US" dirty="0" smtClean="0">
                <a:ea typeface="+mn-ea"/>
                <a:cs typeface="+mn-cs"/>
              </a:rPr>
              <a:t>hypermagnesemia </a:t>
            </a:r>
            <a:r>
              <a:rPr lang="en-US" dirty="0">
                <a:ea typeface="+mn-ea"/>
                <a:cs typeface="+mn-cs"/>
              </a:rPr>
              <a:t>because </a:t>
            </a:r>
            <a:r>
              <a:rPr lang="en-US" dirty="0" smtClean="0">
                <a:ea typeface="+mn-ea"/>
                <a:cs typeface="+mn-cs"/>
              </a:rPr>
              <a:t>approx </a:t>
            </a:r>
            <a:r>
              <a:rPr lang="en-US" dirty="0">
                <a:ea typeface="+mn-ea"/>
                <a:cs typeface="+mn-cs"/>
              </a:rPr>
              <a:t>70</a:t>
            </a:r>
            <a:r>
              <a:rPr lang="en-US" dirty="0" smtClean="0">
                <a:ea typeface="+mn-ea"/>
                <a:cs typeface="+mn-cs"/>
              </a:rPr>
              <a:t>% </a:t>
            </a:r>
            <a:r>
              <a:rPr lang="en-US" dirty="0">
                <a:ea typeface="+mn-ea"/>
                <a:cs typeface="+mn-cs"/>
              </a:rPr>
              <a:t>of </a:t>
            </a:r>
            <a:r>
              <a:rPr lang="en-US" dirty="0" smtClean="0">
                <a:ea typeface="+mn-ea"/>
                <a:cs typeface="+mn-cs"/>
              </a:rPr>
              <a:t>serum magnesium is </a:t>
            </a:r>
            <a:r>
              <a:rPr lang="en-US" dirty="0">
                <a:ea typeface="+mn-ea"/>
                <a:cs typeface="+mn-cs"/>
              </a:rPr>
              <a:t>not protein bound and </a:t>
            </a:r>
            <a:r>
              <a:rPr lang="en-US" dirty="0" smtClean="0">
                <a:ea typeface="+mn-ea"/>
                <a:cs typeface="+mn-cs"/>
              </a:rPr>
              <a:t>can be removed through dialysis</a:t>
            </a:r>
            <a:r>
              <a:rPr lang="en-US" dirty="0">
                <a:ea typeface="+mn-ea"/>
                <a:cs typeface="+mn-cs"/>
              </a:rPr>
              <a:t>.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E6BF1149-2091-4A4D-8730-EA9A9887BA41}" type="slidenum">
              <a:rPr lang="en-US" sz="1200">
                <a:solidFill>
                  <a:srgbClr val="898989"/>
                </a:solidFill>
              </a:rPr>
              <a:pPr eaLnBrk="1" hangingPunct="1"/>
              <a:t>68</a:t>
            </a:fld>
            <a:endParaRPr lang="en-US" sz="1200">
              <a:solidFill>
                <a:srgbClr val="898989"/>
              </a:solidFill>
            </a:endParaRPr>
          </a:p>
        </p:txBody>
      </p:sp>
    </p:spTree>
    <p:extLst>
      <p:ext uri="{BB962C8B-B14F-4D97-AF65-F5344CB8AC3E}">
        <p14:creationId xmlns:p14="http://schemas.microsoft.com/office/powerpoint/2010/main" val="4095757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1"/>
          <p:cNvSpPr>
            <a:spLocks noGrp="1"/>
          </p:cNvSpPr>
          <p:nvPr>
            <p:ph type="title"/>
          </p:nvPr>
        </p:nvSpPr>
        <p:spPr>
          <a:xfrm>
            <a:off x="1143000" y="2590800"/>
            <a:ext cx="7315200" cy="1143000"/>
          </a:xfrm>
        </p:spPr>
        <p:txBody>
          <a:bodyPr/>
          <a:lstStyle/>
          <a:p>
            <a:pPr algn="ctr" eaLnBrk="1" hangingPunct="1"/>
            <a:r>
              <a:rPr lang="en-US" sz="9600" smtClean="0"/>
              <a:t>Thank You</a:t>
            </a: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274638"/>
            <a:ext cx="8686800" cy="6354762"/>
          </a:xfrm>
        </p:spPr>
        <p:txBody>
          <a:bodyPr/>
          <a:lstStyle/>
          <a:p>
            <a:pPr algn="ctr" eaLnBrk="1" hangingPunct="1"/>
            <a:r>
              <a:rPr lang="en-US" sz="7200" b="1" u="sng" dirty="0" smtClean="0">
                <a:ea typeface="ＭＳ Ｐゴシック" pitchFamily="34" charset="-128"/>
              </a:rPr>
              <a:t>HYPONATREMIA</a:t>
            </a:r>
            <a:r>
              <a:rPr lang="en-US" sz="7200" b="1" dirty="0" smtClean="0">
                <a:ea typeface="ＭＳ Ｐゴシック" pitchFamily="34" charset="-128"/>
              </a:rPr>
              <a:t/>
            </a:r>
            <a:br>
              <a:rPr lang="en-US" sz="7200" b="1" dirty="0" smtClean="0">
                <a:ea typeface="ＭＳ Ｐゴシック" pitchFamily="34" charset="-128"/>
              </a:rPr>
            </a:br>
            <a:r>
              <a:rPr lang="en-US" sz="7200" b="1" dirty="0" smtClean="0">
                <a:ea typeface="ＭＳ Ｐゴシック" pitchFamily="34" charset="-128"/>
              </a:rPr>
              <a:t>LOW SODIUM</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0C29A32C-91C9-44C9-A160-51FBE5231F46}" type="slidenum">
              <a:rPr lang="en-US" sz="1200">
                <a:solidFill>
                  <a:srgbClr val="898989"/>
                </a:solidFill>
              </a:rPr>
              <a:pPr eaLnBrk="1" hangingPunct="1"/>
              <a:t>7</a:t>
            </a:fld>
            <a:endParaRPr lang="en-US" sz="1200">
              <a:solidFill>
                <a:srgbClr val="898989"/>
              </a:solidFill>
            </a:endParaRPr>
          </a:p>
        </p:txBody>
      </p:sp>
    </p:spTree>
    <p:extLst>
      <p:ext uri="{BB962C8B-B14F-4D97-AF65-F5344CB8AC3E}">
        <p14:creationId xmlns:p14="http://schemas.microsoft.com/office/powerpoint/2010/main" val="245740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a:noFill/>
          <a:effectLst>
            <a:innerShdw blurRad="114300">
              <a:prstClr val="black"/>
            </a:innerShdw>
          </a:effectLst>
          <a:extLst>
            <a:ext uri="{FAA26D3D-D897-4be2-8F04-BA451C77F1D7}">
              <ma14:placeholderFlag xmlns="" xmlns:ma14="http://schemas.microsoft.com/office/mac/drawingml/2011/main" val="1"/>
            </a:ext>
          </a:extLst>
        </p:spPr>
        <p:txBody>
          <a:bodyPr rtlCol="0">
            <a:normAutofit/>
          </a:bodyPr>
          <a:lstStyle/>
          <a:p>
            <a:pPr eaLnBrk="1" fontAlgn="auto" hangingPunct="1">
              <a:spcAft>
                <a:spcPts val="0"/>
              </a:spcAft>
              <a:defRPr/>
            </a:pPr>
            <a:r>
              <a:rPr lang="en-US" b="1" dirty="0" smtClean="0">
                <a:ea typeface="+mj-ea"/>
                <a:cs typeface="+mj-cs"/>
              </a:rPr>
              <a:t>Signs/Symptoms </a:t>
            </a:r>
            <a:r>
              <a:rPr lang="en-US" b="1" dirty="0">
                <a:ea typeface="+mj-ea"/>
                <a:cs typeface="+mj-cs"/>
              </a:rPr>
              <a:t>L</a:t>
            </a:r>
            <a:r>
              <a:rPr lang="en-US" b="1" dirty="0" smtClean="0">
                <a:ea typeface="+mj-ea"/>
                <a:cs typeface="+mj-cs"/>
              </a:rPr>
              <a:t>ow </a:t>
            </a:r>
            <a:r>
              <a:rPr lang="en-US" b="1" dirty="0">
                <a:ea typeface="+mj-ea"/>
                <a:cs typeface="+mj-cs"/>
              </a:rPr>
              <a:t>S</a:t>
            </a:r>
            <a:r>
              <a:rPr lang="en-US" b="1" dirty="0" smtClean="0">
                <a:ea typeface="+mj-ea"/>
                <a:cs typeface="+mj-cs"/>
              </a:rPr>
              <a:t>odium</a:t>
            </a:r>
            <a:endParaRPr lang="en-US" b="1" dirty="0">
              <a:ea typeface="+mj-ea"/>
              <a:cs typeface="+mj-cs"/>
            </a:endParaRPr>
          </a:p>
        </p:txBody>
      </p:sp>
      <p:sp>
        <p:nvSpPr>
          <p:cNvPr id="26628" name="Content Placeholder 2"/>
          <p:cNvSpPr>
            <a:spLocks noGrp="1"/>
          </p:cNvSpPr>
          <p:nvPr>
            <p:ph idx="1"/>
          </p:nvPr>
        </p:nvSpPr>
        <p:spPr>
          <a:xfrm>
            <a:off x="457200" y="2057400"/>
            <a:ext cx="8229600" cy="4068763"/>
          </a:xfrm>
        </p:spPr>
        <p:txBody>
          <a:bodyPr/>
          <a:lstStyle/>
          <a:p>
            <a:pPr eaLnBrk="1" hangingPunct="1"/>
            <a:r>
              <a:rPr lang="en-US" smtClean="0">
                <a:ea typeface="ＭＳ Ｐゴシック" pitchFamily="34" charset="-128"/>
              </a:rPr>
              <a:t>Headache, lethargy, confusion</a:t>
            </a:r>
          </a:p>
          <a:p>
            <a:pPr eaLnBrk="1" hangingPunct="1"/>
            <a:r>
              <a:rPr lang="en-US" smtClean="0">
                <a:ea typeface="ＭＳ Ｐゴシック" pitchFamily="34" charset="-128"/>
              </a:rPr>
              <a:t>Mild anorexia, nausea, abdominal discomfort </a:t>
            </a:r>
          </a:p>
          <a:p>
            <a:pPr eaLnBrk="1" hangingPunct="1"/>
            <a:r>
              <a:rPr lang="en-US" smtClean="0">
                <a:ea typeface="ＭＳ Ｐゴシック" pitchFamily="34" charset="-128"/>
              </a:rPr>
              <a:t>Muscle cramps, weakness</a:t>
            </a:r>
          </a:p>
          <a:p>
            <a:pPr eaLnBrk="1" hangingPunct="1"/>
            <a:r>
              <a:rPr lang="en-US" smtClean="0">
                <a:ea typeface="ＭＳ Ｐゴシック" pitchFamily="34" charset="-128"/>
              </a:rPr>
              <a:t>Mental status changes, decreased level of consciousness </a:t>
            </a:r>
          </a:p>
          <a:p>
            <a:pPr eaLnBrk="1" hangingPunct="1"/>
            <a:r>
              <a:rPr lang="en-US" smtClean="0">
                <a:ea typeface="ＭＳ Ｐゴシック" pitchFamily="34" charset="-128"/>
              </a:rPr>
              <a:t>Seizures, tremors</a:t>
            </a:r>
          </a:p>
          <a:p>
            <a:pPr eaLnBrk="1" hangingPunct="1"/>
            <a:r>
              <a:rPr lang="en-US" smtClean="0">
                <a:ea typeface="ＭＳ Ｐゴシック" pitchFamily="34" charset="-128"/>
              </a:rPr>
              <a:t>Orthostatic vital signs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D768D5CA-4D3B-4639-95AD-80B9FE339F5A}" type="slidenum">
              <a:rPr lang="en-US" sz="1200">
                <a:solidFill>
                  <a:srgbClr val="898989"/>
                </a:solidFill>
              </a:rPr>
              <a:pPr eaLnBrk="1" hangingPunct="1"/>
              <a:t>8</a:t>
            </a:fld>
            <a:endParaRPr lang="en-US" sz="1200">
              <a:solidFill>
                <a:srgbClr val="898989"/>
              </a:solidFill>
            </a:endParaRPr>
          </a:p>
        </p:txBody>
      </p:sp>
    </p:spTree>
    <p:extLst>
      <p:ext uri="{BB962C8B-B14F-4D97-AF65-F5344CB8AC3E}">
        <p14:creationId xmlns:p14="http://schemas.microsoft.com/office/powerpoint/2010/main" val="10807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Hyponatremia: Causes</a:t>
            </a:r>
          </a:p>
        </p:txBody>
      </p:sp>
      <p:sp>
        <p:nvSpPr>
          <p:cNvPr id="17411" name="Rectangle 3"/>
          <p:cNvSpPr>
            <a:spLocks noGrp="1" noChangeArrowheads="1"/>
          </p:cNvSpPr>
          <p:nvPr>
            <p:ph type="body" idx="1"/>
          </p:nvPr>
        </p:nvSpPr>
        <p:spPr>
          <a:xfrm>
            <a:off x="685800" y="1524000"/>
            <a:ext cx="7239000" cy="4525963"/>
          </a:xfrm>
        </p:spPr>
        <p:txBody>
          <a:bodyPr/>
          <a:lstStyle/>
          <a:p>
            <a:pPr eaLnBrk="1" hangingPunct="1">
              <a:lnSpc>
                <a:spcPct val="90000"/>
              </a:lnSpc>
            </a:pPr>
            <a:r>
              <a:rPr lang="en-US" sz="2800" dirty="0" err="1"/>
              <a:t>Hypovolemia</a:t>
            </a:r>
            <a:endParaRPr lang="en-US" sz="2800" dirty="0"/>
          </a:p>
          <a:p>
            <a:pPr lvl="2" eaLnBrk="1" hangingPunct="1">
              <a:lnSpc>
                <a:spcPct val="90000"/>
              </a:lnSpc>
            </a:pPr>
            <a:r>
              <a:rPr lang="en-US" sz="2000" dirty="0"/>
              <a:t>Extra-renal sodium loss (</a:t>
            </a:r>
            <a:r>
              <a:rPr lang="en-US" sz="2000" dirty="0" err="1"/>
              <a:t>Una</a:t>
            </a:r>
            <a:r>
              <a:rPr lang="en-US" sz="2000" dirty="0"/>
              <a:t>&lt;10)</a:t>
            </a:r>
          </a:p>
          <a:p>
            <a:pPr lvl="4" eaLnBrk="1" hangingPunct="1">
              <a:lnSpc>
                <a:spcPct val="90000"/>
              </a:lnSpc>
            </a:pPr>
            <a:r>
              <a:rPr lang="en-US" sz="1800" dirty="0"/>
              <a:t>Sweat, diarrhea, vomiting</a:t>
            </a:r>
          </a:p>
          <a:p>
            <a:pPr lvl="4" eaLnBrk="1" hangingPunct="1">
              <a:lnSpc>
                <a:spcPct val="90000"/>
              </a:lnSpc>
            </a:pPr>
            <a:r>
              <a:rPr lang="en-US" sz="1800" dirty="0"/>
              <a:t>3rd spacing: trauma, burns, pancreatitis</a:t>
            </a:r>
          </a:p>
          <a:p>
            <a:pPr lvl="2" eaLnBrk="1" hangingPunct="1">
              <a:lnSpc>
                <a:spcPct val="90000"/>
              </a:lnSpc>
            </a:pPr>
            <a:r>
              <a:rPr lang="en-US" sz="2000" dirty="0"/>
              <a:t>Renal sodium loss (</a:t>
            </a:r>
            <a:r>
              <a:rPr lang="en-US" sz="2000" dirty="0" err="1"/>
              <a:t>Una</a:t>
            </a:r>
            <a:r>
              <a:rPr lang="en-US" sz="2000" dirty="0"/>
              <a:t> &gt;20)</a:t>
            </a:r>
          </a:p>
          <a:p>
            <a:pPr lvl="4" eaLnBrk="1" hangingPunct="1">
              <a:lnSpc>
                <a:spcPct val="90000"/>
              </a:lnSpc>
            </a:pPr>
            <a:r>
              <a:rPr lang="en-US" sz="1800" dirty="0"/>
              <a:t>Diuretics</a:t>
            </a:r>
          </a:p>
          <a:p>
            <a:pPr lvl="4" eaLnBrk="1" hangingPunct="1">
              <a:lnSpc>
                <a:spcPct val="90000"/>
              </a:lnSpc>
            </a:pPr>
            <a:r>
              <a:rPr lang="en-US" sz="1800" dirty="0"/>
              <a:t>Mineralocorticoid deficiency</a:t>
            </a:r>
          </a:p>
          <a:p>
            <a:pPr lvl="4" eaLnBrk="1" hangingPunct="1">
              <a:lnSpc>
                <a:spcPct val="90000"/>
              </a:lnSpc>
            </a:pPr>
            <a:r>
              <a:rPr lang="en-US" sz="1800" dirty="0"/>
              <a:t>Cerebral salt wasting</a:t>
            </a:r>
          </a:p>
          <a:p>
            <a:pPr lvl="4" eaLnBrk="1" hangingPunct="1">
              <a:lnSpc>
                <a:spcPct val="90000"/>
              </a:lnSpc>
            </a:pPr>
            <a:r>
              <a:rPr lang="en-US" sz="1800" dirty="0"/>
              <a:t>Proximal type II RTA</a:t>
            </a:r>
          </a:p>
          <a:p>
            <a:pPr eaLnBrk="1" hangingPunct="1">
              <a:lnSpc>
                <a:spcPct val="90000"/>
              </a:lnSpc>
            </a:pPr>
            <a:r>
              <a:rPr lang="en-US" sz="2800" dirty="0" err="1"/>
              <a:t>Euvolemia</a:t>
            </a:r>
            <a:r>
              <a:rPr lang="en-US" sz="2800" dirty="0"/>
              <a:t> (</a:t>
            </a:r>
            <a:r>
              <a:rPr lang="en-US" sz="2800" dirty="0" err="1"/>
              <a:t>Una</a:t>
            </a:r>
            <a:r>
              <a:rPr lang="en-US" sz="2800" dirty="0"/>
              <a:t>&gt;20)</a:t>
            </a:r>
          </a:p>
          <a:p>
            <a:pPr lvl="2" eaLnBrk="1" hangingPunct="1">
              <a:lnSpc>
                <a:spcPct val="90000"/>
              </a:lnSpc>
            </a:pPr>
            <a:r>
              <a:rPr lang="en-US" sz="2000" dirty="0"/>
              <a:t>SIADH</a:t>
            </a:r>
          </a:p>
          <a:p>
            <a:pPr lvl="2" eaLnBrk="1" hangingPunct="1">
              <a:lnSpc>
                <a:spcPct val="90000"/>
              </a:lnSpc>
            </a:pPr>
            <a:r>
              <a:rPr lang="en-US" sz="2000" dirty="0"/>
              <a:t>Glucocorticoid deficiency</a:t>
            </a:r>
          </a:p>
          <a:p>
            <a:pPr lvl="2" eaLnBrk="1" hangingPunct="1">
              <a:lnSpc>
                <a:spcPct val="90000"/>
              </a:lnSpc>
            </a:pPr>
            <a:r>
              <a:rPr lang="en-US" sz="2000" dirty="0" err="1"/>
              <a:t>Hypothryoidism</a:t>
            </a:r>
            <a:endParaRPr lang="en-US" sz="2000" dirty="0"/>
          </a:p>
          <a:p>
            <a:pPr lvl="2" eaLnBrk="1" hangingPunct="1">
              <a:lnSpc>
                <a:spcPct val="90000"/>
              </a:lnSpc>
            </a:pPr>
            <a:r>
              <a:rPr lang="en-US" sz="2000" dirty="0"/>
              <a:t>Psychogenic polydipsia</a:t>
            </a:r>
          </a:p>
          <a:p>
            <a:pPr lvl="2" eaLnBrk="1" hangingPunct="1">
              <a:lnSpc>
                <a:spcPct val="90000"/>
              </a:lnSpc>
            </a:pPr>
            <a:r>
              <a:rPr lang="en-US" sz="2000" dirty="0"/>
              <a:t>Drugs: </a:t>
            </a:r>
            <a:r>
              <a:rPr lang="en-US" sz="2000" dirty="0" err="1"/>
              <a:t>desmopressin</a:t>
            </a:r>
            <a:r>
              <a:rPr lang="en-US" sz="2000" dirty="0"/>
              <a:t>, psychoactive agents, </a:t>
            </a:r>
            <a:r>
              <a:rPr lang="en-US" sz="2000" dirty="0" err="1"/>
              <a:t>chemotx</a:t>
            </a:r>
            <a:endParaRPr lang="en-US" sz="2000" dirty="0"/>
          </a:p>
        </p:txBody>
      </p:sp>
    </p:spTree>
    <p:extLst>
      <p:ext uri="{BB962C8B-B14F-4D97-AF65-F5344CB8AC3E}">
        <p14:creationId xmlns:p14="http://schemas.microsoft.com/office/powerpoint/2010/main" val="861225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sed Leaves design template">
  <a:themeElements>
    <a:clrScheme name="Default Design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1ECD8"/>
        </a:lt1>
        <a:dk2>
          <a:srgbClr val="4F261E"/>
        </a:dk2>
        <a:lt2>
          <a:srgbClr val="777777"/>
        </a:lt2>
        <a:accent1>
          <a:srgbClr val="909082"/>
        </a:accent1>
        <a:accent2>
          <a:srgbClr val="809EA8"/>
        </a:accent2>
        <a:accent3>
          <a:srgbClr val="F7F4E9"/>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Pressed Leaves design template</Template>
  <TotalTime>282</TotalTime>
  <Words>3235</Words>
  <Application>Microsoft Office PowerPoint</Application>
  <PresentationFormat>On-screen Show (4:3)</PresentationFormat>
  <Paragraphs>476</Paragraphs>
  <Slides>69</Slides>
  <Notes>5</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Pressed Leaves design template</vt:lpstr>
      <vt:lpstr>Common Electrolyte Imbalances and their Management</vt:lpstr>
      <vt:lpstr>Electrolytes</vt:lpstr>
      <vt:lpstr>Reasons for Electrolyte Imbalances</vt:lpstr>
      <vt:lpstr>SODIUM</vt:lpstr>
      <vt:lpstr>SODIUM, Basic Info</vt:lpstr>
      <vt:lpstr>SODIUM, Basic Info  Sodium imbalances normally related to changes in total body water, not changes in sodium.  Sodium imbalances can lead to hypovolemia or hypervolemia.  </vt:lpstr>
      <vt:lpstr>HYPONATREMIA LOW SODIUM</vt:lpstr>
      <vt:lpstr>Signs/Symptoms Low Sodium</vt:lpstr>
      <vt:lpstr>Hyponatremia: Causes</vt:lpstr>
      <vt:lpstr>Hyponatremia: Causes</vt:lpstr>
      <vt:lpstr>SIADH</vt:lpstr>
      <vt:lpstr>Hyponatremia: Therapy</vt:lpstr>
      <vt:lpstr>3% NS</vt:lpstr>
      <vt:lpstr>IV Fluid to Correct Hyponatremia</vt:lpstr>
      <vt:lpstr>HYPERNATERMIA HIGH SODIUM</vt:lpstr>
      <vt:lpstr>High Sodium: Hypernatremia</vt:lpstr>
      <vt:lpstr>Signs/Symptoms High Sodium</vt:lpstr>
      <vt:lpstr>Causes of Hypernatremia</vt:lpstr>
      <vt:lpstr>Diabetes Insipidus</vt:lpstr>
      <vt:lpstr>PowerPoint Presentation</vt:lpstr>
      <vt:lpstr>Interventions/Treatments for High Sodium</vt:lpstr>
      <vt:lpstr>POTASSIUM</vt:lpstr>
      <vt:lpstr>POTASSIUM, Basic Info</vt:lpstr>
      <vt:lpstr>HYPOKALEMIA LOW POTASSIUM</vt:lpstr>
      <vt:lpstr>Signs and Symptoms of Low Potassium</vt:lpstr>
      <vt:lpstr>PowerPoint Presentation</vt:lpstr>
      <vt:lpstr>Causes of Hypokalemia</vt:lpstr>
      <vt:lpstr>Cushing’s Disease</vt:lpstr>
      <vt:lpstr>Interventions/Treatments for Low Potassium</vt:lpstr>
      <vt:lpstr>PowerPoint Presentation</vt:lpstr>
      <vt:lpstr>IV Treatment of Low Potassium per UofM CVC ICU Protocol Guidelines</vt:lpstr>
      <vt:lpstr>PowerPoint Presentation</vt:lpstr>
      <vt:lpstr>HYPERKALEMIA HIGH POTASSIUM</vt:lpstr>
      <vt:lpstr>Signs and Symptoms High Potassium</vt:lpstr>
      <vt:lpstr>PowerPoint Presentation</vt:lpstr>
      <vt:lpstr>Causes of Hyperkalemia</vt:lpstr>
      <vt:lpstr>Addison’s Disease</vt:lpstr>
      <vt:lpstr>Interventions/Treatments for High Potassium</vt:lpstr>
      <vt:lpstr>CALCIUM</vt:lpstr>
      <vt:lpstr>CALCIUM, Basic Info</vt:lpstr>
      <vt:lpstr>HYPOCALCEMIA LOW CALCIUM</vt:lpstr>
      <vt:lpstr>Signs and Symptoms Low Calcium</vt:lpstr>
      <vt:lpstr>PowerPoint Presentation</vt:lpstr>
      <vt:lpstr>Positive Trousseau’s Sign </vt:lpstr>
      <vt:lpstr>Positive Chvostek’s Sign</vt:lpstr>
      <vt:lpstr>Causes of Hypocalcemia</vt:lpstr>
      <vt:lpstr>Hypoparathyroidism </vt:lpstr>
      <vt:lpstr>Hyperphosphatemia </vt:lpstr>
      <vt:lpstr>Intervention/Treatments for Low Calcium </vt:lpstr>
      <vt:lpstr>HYPERCALCEMIA HIGH CALCIUM</vt:lpstr>
      <vt:lpstr>Signs and Symptoms High Calcium</vt:lpstr>
      <vt:lpstr>PowerPoint Presentation</vt:lpstr>
      <vt:lpstr>Causes of Hypercalcemia</vt:lpstr>
      <vt:lpstr>Hyperparathyroidism</vt:lpstr>
      <vt:lpstr>Addison’s Disease</vt:lpstr>
      <vt:lpstr>Paget's Disease</vt:lpstr>
      <vt:lpstr>Intervention/Treatments for High Calcium </vt:lpstr>
      <vt:lpstr>MAGNESIUM</vt:lpstr>
      <vt:lpstr>Magnesium, Basic Info</vt:lpstr>
      <vt:lpstr>HYPOMAGNESEMIA LOW MAGNESIUM</vt:lpstr>
      <vt:lpstr>Signs/Symptoms Low Magnesium</vt:lpstr>
      <vt:lpstr>Causes of Hypomagnesemia</vt:lpstr>
      <vt:lpstr>Hypoparathyroidism </vt:lpstr>
      <vt:lpstr>Intervention/Treatment for Low Magnesium</vt:lpstr>
      <vt:lpstr>HYPERMAGNESEMIA HIGH MAGNESIUM</vt:lpstr>
      <vt:lpstr>Signs and Symptoms High Magnesium</vt:lpstr>
      <vt:lpstr>Causes Hypermagnesemia</vt:lpstr>
      <vt:lpstr>Intervention/Treatment for High Magnesium</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Ashik and Sumu</dc:creator>
  <cp:lastModifiedBy>User</cp:lastModifiedBy>
  <cp:revision>35</cp:revision>
  <dcterms:created xsi:type="dcterms:W3CDTF">2012-09-27T15:38:07Z</dcterms:created>
  <dcterms:modified xsi:type="dcterms:W3CDTF">2016-10-02T11:45:14Z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TC100690481033</vt:lpwstr>
  </property>
</Properties>
</file>